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12"/>
  </p:notesMasterIdLst>
  <p:sldIdLst>
    <p:sldId id="260" r:id="rId2"/>
    <p:sldId id="268" r:id="rId3"/>
    <p:sldId id="267" r:id="rId4"/>
    <p:sldId id="263" r:id="rId5"/>
    <p:sldId id="266" r:id="rId6"/>
    <p:sldId id="265" r:id="rId7"/>
    <p:sldId id="264" r:id="rId8"/>
    <p:sldId id="269" r:id="rId9"/>
    <p:sldId id="262" r:id="rId10"/>
    <p:sldId id="270" r:id="rId11"/>
  </p:sldIdLst>
  <p:sldSz cx="7848600" cy="4535488"/>
  <p:notesSz cx="6858000" cy="9144000"/>
  <p:defaultTextStyle>
    <a:defPPr>
      <a:defRPr lang="fr-FR"/>
    </a:defPPr>
    <a:lvl1pPr marL="0" algn="l" defTabSz="594360" rtl="0" eaLnBrk="1" latinLnBrk="0" hangingPunct="1">
      <a:defRPr sz="1170" kern="1200">
        <a:solidFill>
          <a:schemeClr val="tx1"/>
        </a:solidFill>
        <a:latin typeface="+mn-lt"/>
        <a:ea typeface="+mn-ea"/>
        <a:cs typeface="+mn-cs"/>
      </a:defRPr>
    </a:lvl1pPr>
    <a:lvl2pPr marL="297180" algn="l" defTabSz="594360" rtl="0" eaLnBrk="1" latinLnBrk="0" hangingPunct="1">
      <a:defRPr sz="1170" kern="1200">
        <a:solidFill>
          <a:schemeClr val="tx1"/>
        </a:solidFill>
        <a:latin typeface="+mn-lt"/>
        <a:ea typeface="+mn-ea"/>
        <a:cs typeface="+mn-cs"/>
      </a:defRPr>
    </a:lvl2pPr>
    <a:lvl3pPr marL="594360" algn="l" defTabSz="594360" rtl="0" eaLnBrk="1" latinLnBrk="0" hangingPunct="1">
      <a:defRPr sz="1170" kern="1200">
        <a:solidFill>
          <a:schemeClr val="tx1"/>
        </a:solidFill>
        <a:latin typeface="+mn-lt"/>
        <a:ea typeface="+mn-ea"/>
        <a:cs typeface="+mn-cs"/>
      </a:defRPr>
    </a:lvl3pPr>
    <a:lvl4pPr marL="891540" algn="l" defTabSz="594360" rtl="0" eaLnBrk="1" latinLnBrk="0" hangingPunct="1">
      <a:defRPr sz="1170" kern="1200">
        <a:solidFill>
          <a:schemeClr val="tx1"/>
        </a:solidFill>
        <a:latin typeface="+mn-lt"/>
        <a:ea typeface="+mn-ea"/>
        <a:cs typeface="+mn-cs"/>
      </a:defRPr>
    </a:lvl4pPr>
    <a:lvl5pPr marL="1188720" algn="l" defTabSz="594360" rtl="0" eaLnBrk="1" latinLnBrk="0" hangingPunct="1">
      <a:defRPr sz="1170" kern="1200">
        <a:solidFill>
          <a:schemeClr val="tx1"/>
        </a:solidFill>
        <a:latin typeface="+mn-lt"/>
        <a:ea typeface="+mn-ea"/>
        <a:cs typeface="+mn-cs"/>
      </a:defRPr>
    </a:lvl5pPr>
    <a:lvl6pPr marL="1485900" algn="l" defTabSz="594360" rtl="0" eaLnBrk="1" latinLnBrk="0" hangingPunct="1">
      <a:defRPr sz="1170" kern="1200">
        <a:solidFill>
          <a:schemeClr val="tx1"/>
        </a:solidFill>
        <a:latin typeface="+mn-lt"/>
        <a:ea typeface="+mn-ea"/>
        <a:cs typeface="+mn-cs"/>
      </a:defRPr>
    </a:lvl6pPr>
    <a:lvl7pPr marL="1783080" algn="l" defTabSz="594360" rtl="0" eaLnBrk="1" latinLnBrk="0" hangingPunct="1">
      <a:defRPr sz="1170" kern="1200">
        <a:solidFill>
          <a:schemeClr val="tx1"/>
        </a:solidFill>
        <a:latin typeface="+mn-lt"/>
        <a:ea typeface="+mn-ea"/>
        <a:cs typeface="+mn-cs"/>
      </a:defRPr>
    </a:lvl7pPr>
    <a:lvl8pPr marL="2080260" algn="l" defTabSz="594360" rtl="0" eaLnBrk="1" latinLnBrk="0" hangingPunct="1">
      <a:defRPr sz="1170" kern="1200">
        <a:solidFill>
          <a:schemeClr val="tx1"/>
        </a:solidFill>
        <a:latin typeface="+mn-lt"/>
        <a:ea typeface="+mn-ea"/>
        <a:cs typeface="+mn-cs"/>
      </a:defRPr>
    </a:lvl8pPr>
    <a:lvl9pPr marL="2377440" algn="l" defTabSz="594360" rtl="0" eaLnBrk="1" latinLnBrk="0" hangingPunct="1">
      <a:defRPr sz="117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8">
          <p15:clr>
            <a:srgbClr val="A4A3A4"/>
          </p15:clr>
        </p15:guide>
        <p15:guide id="2" pos="2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234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98" autoAdjust="0"/>
    <p:restoredTop sz="94585"/>
  </p:normalViewPr>
  <p:slideViewPr>
    <p:cSldViewPr snapToGrid="0" snapToObjects="1">
      <p:cViewPr varScale="1">
        <p:scale>
          <a:sx n="159" d="100"/>
          <a:sy n="159" d="100"/>
        </p:scale>
        <p:origin x="156" y="318"/>
      </p:cViewPr>
      <p:guideLst>
        <p:guide orient="horz" pos="1428"/>
        <p:guide pos="24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2" d="100"/>
          <a:sy n="72" d="100"/>
        </p:scale>
        <p:origin x="20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B57242-3B1C-4983-AF20-C74758FF7278}" type="doc">
      <dgm:prSet loTypeId="urn:microsoft.com/office/officeart/2005/8/layout/vList2" loCatId="list" qsTypeId="urn:microsoft.com/office/officeart/2005/8/quickstyle/3d5" qsCatId="3D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B6541E07-4707-491B-A602-B6DA314DF87D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 err="1" smtClean="0"/>
            <a:t>Health</a:t>
          </a:r>
          <a:r>
            <a:rPr lang="fr-FR" dirty="0" smtClean="0"/>
            <a:t> </a:t>
          </a:r>
          <a:endParaRPr lang="fr-FR" dirty="0"/>
        </a:p>
      </dgm:t>
    </dgm:pt>
    <dgm:pt modelId="{606F1409-8B14-4CEA-873F-3164FF4E3F1D}" type="parTrans" cxnId="{FE91B518-C9BE-4CDC-A128-A71BD9B2600C}">
      <dgm:prSet/>
      <dgm:spPr/>
      <dgm:t>
        <a:bodyPr/>
        <a:lstStyle/>
        <a:p>
          <a:endParaRPr lang="fr-FR"/>
        </a:p>
      </dgm:t>
    </dgm:pt>
    <dgm:pt modelId="{44FB5CDF-52FF-4A81-BD77-61F8D4F02E9A}" type="sibTrans" cxnId="{FE91B518-C9BE-4CDC-A128-A71BD9B2600C}">
      <dgm:prSet/>
      <dgm:spPr/>
      <dgm:t>
        <a:bodyPr/>
        <a:lstStyle/>
        <a:p>
          <a:endParaRPr lang="fr-FR"/>
        </a:p>
      </dgm:t>
    </dgm:pt>
    <dgm:pt modelId="{F60D19CF-AC97-465C-AB47-8F01646BC8CA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 err="1" smtClean="0"/>
            <a:t>Worker</a:t>
          </a:r>
          <a:r>
            <a:rPr lang="fr-FR" dirty="0" smtClean="0"/>
            <a:t> </a:t>
          </a:r>
          <a:r>
            <a:rPr lang="fr-FR" dirty="0" err="1" smtClean="0"/>
            <a:t>productivity</a:t>
          </a:r>
          <a:endParaRPr lang="fr-FR" dirty="0"/>
        </a:p>
      </dgm:t>
    </dgm:pt>
    <dgm:pt modelId="{0FB7E04B-1E44-4FA5-8C1E-A27BCBF62D49}" type="parTrans" cxnId="{5996350F-914C-4BA9-83A2-9112148CCA0D}">
      <dgm:prSet/>
      <dgm:spPr/>
      <dgm:t>
        <a:bodyPr/>
        <a:lstStyle/>
        <a:p>
          <a:endParaRPr lang="fr-FR"/>
        </a:p>
      </dgm:t>
    </dgm:pt>
    <dgm:pt modelId="{DF24E552-6C07-4F99-B609-A4A7FA3B703E}" type="sibTrans" cxnId="{5996350F-914C-4BA9-83A2-9112148CCA0D}">
      <dgm:prSet/>
      <dgm:spPr/>
      <dgm:t>
        <a:bodyPr/>
        <a:lstStyle/>
        <a:p>
          <a:endParaRPr lang="fr-FR"/>
        </a:p>
      </dgm:t>
    </dgm:pt>
    <dgm:pt modelId="{B3EF7F21-D49A-4F4D-BC1F-768CCE5849E1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 smtClean="0"/>
            <a:t>Cognitive </a:t>
          </a:r>
          <a:r>
            <a:rPr lang="fr-FR" dirty="0" err="1" smtClean="0"/>
            <a:t>capacity</a:t>
          </a:r>
          <a:endParaRPr lang="fr-FR" dirty="0"/>
        </a:p>
      </dgm:t>
    </dgm:pt>
    <dgm:pt modelId="{04D2F8EA-8457-4770-B5E3-4F929D6CCA24}" type="parTrans" cxnId="{5F04B808-1E2C-4322-963D-938F4BA12A56}">
      <dgm:prSet/>
      <dgm:spPr/>
      <dgm:t>
        <a:bodyPr/>
        <a:lstStyle/>
        <a:p>
          <a:endParaRPr lang="fr-FR"/>
        </a:p>
      </dgm:t>
    </dgm:pt>
    <dgm:pt modelId="{72F7220B-8C06-4AFC-9FE3-7B91C588D604}" type="sibTrans" cxnId="{5F04B808-1E2C-4322-963D-938F4BA12A56}">
      <dgm:prSet/>
      <dgm:spPr/>
      <dgm:t>
        <a:bodyPr/>
        <a:lstStyle/>
        <a:p>
          <a:endParaRPr lang="fr-FR"/>
        </a:p>
      </dgm:t>
    </dgm:pt>
    <dgm:pt modelId="{328921A4-B381-4BEA-A4A3-38DC61402F4D}" type="pres">
      <dgm:prSet presAssocID="{C1B57242-3B1C-4983-AF20-C74758FF72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23ABAE7-1BE8-4597-836B-50255A49A783}" type="pres">
      <dgm:prSet presAssocID="{B6541E07-4707-491B-A602-B6DA314DF87D}" presName="parentText" presStyleLbl="node1" presStyleIdx="0" presStyleCnt="3" custLinFactY="-8833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6B9482-A751-406B-8F13-4462747D42BF}" type="pres">
      <dgm:prSet presAssocID="{44FB5CDF-52FF-4A81-BD77-61F8D4F02E9A}" presName="spacer" presStyleCnt="0"/>
      <dgm:spPr/>
    </dgm:pt>
    <dgm:pt modelId="{94B82AE2-CACE-4EDE-A0AB-92CC121F3795}" type="pres">
      <dgm:prSet presAssocID="{F60D19CF-AC97-465C-AB47-8F01646BC8CA}" presName="parentText" presStyleLbl="node1" presStyleIdx="1" presStyleCnt="3" custLinFactY="134299" custLinFactNeighborX="-4804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17DE9F-3175-4B14-88B7-130163435409}" type="pres">
      <dgm:prSet presAssocID="{DF24E552-6C07-4F99-B609-A4A7FA3B703E}" presName="spacer" presStyleCnt="0"/>
      <dgm:spPr/>
    </dgm:pt>
    <dgm:pt modelId="{B13C5F8B-85E2-412A-B9E1-2CD000176F8C}" type="pres">
      <dgm:prSet presAssocID="{B3EF7F21-D49A-4F4D-BC1F-768CCE5849E1}" presName="parentText" presStyleLbl="node1" presStyleIdx="2" presStyleCnt="3" custLinFactY="-117211" custLinFactNeighborX="1186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84E35F1-29F9-4260-98B5-CBBC654DD63E}" type="presOf" srcId="{B6541E07-4707-491B-A602-B6DA314DF87D}" destId="{E23ABAE7-1BE8-4597-836B-50255A49A783}" srcOrd="0" destOrd="0" presId="urn:microsoft.com/office/officeart/2005/8/layout/vList2"/>
    <dgm:cxn modelId="{5996350F-914C-4BA9-83A2-9112148CCA0D}" srcId="{C1B57242-3B1C-4983-AF20-C74758FF7278}" destId="{F60D19CF-AC97-465C-AB47-8F01646BC8CA}" srcOrd="1" destOrd="0" parTransId="{0FB7E04B-1E44-4FA5-8C1E-A27BCBF62D49}" sibTransId="{DF24E552-6C07-4F99-B609-A4A7FA3B703E}"/>
    <dgm:cxn modelId="{3406FBF3-7937-4E59-9BC0-0900382C667F}" type="presOf" srcId="{F60D19CF-AC97-465C-AB47-8F01646BC8CA}" destId="{94B82AE2-CACE-4EDE-A0AB-92CC121F3795}" srcOrd="0" destOrd="0" presId="urn:microsoft.com/office/officeart/2005/8/layout/vList2"/>
    <dgm:cxn modelId="{5F04B808-1E2C-4322-963D-938F4BA12A56}" srcId="{C1B57242-3B1C-4983-AF20-C74758FF7278}" destId="{B3EF7F21-D49A-4F4D-BC1F-768CCE5849E1}" srcOrd="2" destOrd="0" parTransId="{04D2F8EA-8457-4770-B5E3-4F929D6CCA24}" sibTransId="{72F7220B-8C06-4AFC-9FE3-7B91C588D604}"/>
    <dgm:cxn modelId="{01070E7E-0FCF-47BD-92CC-A7807DA5077F}" type="presOf" srcId="{B3EF7F21-D49A-4F4D-BC1F-768CCE5849E1}" destId="{B13C5F8B-85E2-412A-B9E1-2CD000176F8C}" srcOrd="0" destOrd="0" presId="urn:microsoft.com/office/officeart/2005/8/layout/vList2"/>
    <dgm:cxn modelId="{FE91B518-C9BE-4CDC-A128-A71BD9B2600C}" srcId="{C1B57242-3B1C-4983-AF20-C74758FF7278}" destId="{B6541E07-4707-491B-A602-B6DA314DF87D}" srcOrd="0" destOrd="0" parTransId="{606F1409-8B14-4CEA-873F-3164FF4E3F1D}" sibTransId="{44FB5CDF-52FF-4A81-BD77-61F8D4F02E9A}"/>
    <dgm:cxn modelId="{0D7985BF-3B3D-48C3-8C19-84D3AB0D2276}" type="presOf" srcId="{C1B57242-3B1C-4983-AF20-C74758FF7278}" destId="{328921A4-B381-4BEA-A4A3-38DC61402F4D}" srcOrd="0" destOrd="0" presId="urn:microsoft.com/office/officeart/2005/8/layout/vList2"/>
    <dgm:cxn modelId="{80CFC37E-D288-46BB-A839-CD29A3F25E3E}" type="presParOf" srcId="{328921A4-B381-4BEA-A4A3-38DC61402F4D}" destId="{E23ABAE7-1BE8-4597-836B-50255A49A783}" srcOrd="0" destOrd="0" presId="urn:microsoft.com/office/officeart/2005/8/layout/vList2"/>
    <dgm:cxn modelId="{C1AA8554-05D3-46F6-996D-E3D24BB365A7}" type="presParOf" srcId="{328921A4-B381-4BEA-A4A3-38DC61402F4D}" destId="{746B9482-A751-406B-8F13-4462747D42BF}" srcOrd="1" destOrd="0" presId="urn:microsoft.com/office/officeart/2005/8/layout/vList2"/>
    <dgm:cxn modelId="{CC95D16D-72F2-40B4-9A73-8AD8A7BFF61F}" type="presParOf" srcId="{328921A4-B381-4BEA-A4A3-38DC61402F4D}" destId="{94B82AE2-CACE-4EDE-A0AB-92CC121F3795}" srcOrd="2" destOrd="0" presId="urn:microsoft.com/office/officeart/2005/8/layout/vList2"/>
    <dgm:cxn modelId="{9C89FD10-BA9F-4815-9195-975154880D8F}" type="presParOf" srcId="{328921A4-B381-4BEA-A4A3-38DC61402F4D}" destId="{B217DE9F-3175-4B14-88B7-130163435409}" srcOrd="3" destOrd="0" presId="urn:microsoft.com/office/officeart/2005/8/layout/vList2"/>
    <dgm:cxn modelId="{1D64C942-CBDD-435C-8C65-771D12A36C30}" type="presParOf" srcId="{328921A4-B381-4BEA-A4A3-38DC61402F4D}" destId="{B13C5F8B-85E2-412A-B9E1-2CD000176F8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ABAE7-1BE8-4597-836B-50255A49A783}">
      <dsp:nvSpPr>
        <dsp:cNvPr id="0" name=""/>
        <dsp:cNvSpPr/>
      </dsp:nvSpPr>
      <dsp:spPr>
        <a:xfrm>
          <a:off x="0" y="354114"/>
          <a:ext cx="1162170" cy="595877"/>
        </a:xfrm>
        <a:prstGeom prst="roundRect">
          <a:avLst/>
        </a:prstGeom>
        <a:solidFill>
          <a:srgbClr val="C00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err="1" smtClean="0"/>
            <a:t>Health</a:t>
          </a:r>
          <a:r>
            <a:rPr lang="fr-FR" sz="1500" kern="1200" dirty="0" smtClean="0"/>
            <a:t> </a:t>
          </a:r>
          <a:endParaRPr lang="fr-FR" sz="1500" kern="1200" dirty="0"/>
        </a:p>
      </dsp:txBody>
      <dsp:txXfrm>
        <a:off x="29088" y="383202"/>
        <a:ext cx="1103994" cy="537701"/>
      </dsp:txXfrm>
    </dsp:sp>
    <dsp:sp modelId="{94B82AE2-CACE-4EDE-A0AB-92CC121F3795}">
      <dsp:nvSpPr>
        <dsp:cNvPr id="0" name=""/>
        <dsp:cNvSpPr/>
      </dsp:nvSpPr>
      <dsp:spPr>
        <a:xfrm>
          <a:off x="0" y="2449435"/>
          <a:ext cx="1162170" cy="595877"/>
        </a:xfrm>
        <a:prstGeom prst="roundRect">
          <a:avLst/>
        </a:prstGeom>
        <a:solidFill>
          <a:srgbClr val="C00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err="1" smtClean="0"/>
            <a:t>Worker</a:t>
          </a:r>
          <a:r>
            <a:rPr lang="fr-FR" sz="1500" kern="1200" dirty="0" smtClean="0"/>
            <a:t> </a:t>
          </a:r>
          <a:r>
            <a:rPr lang="fr-FR" sz="1500" kern="1200" dirty="0" err="1" smtClean="0"/>
            <a:t>productivity</a:t>
          </a:r>
          <a:endParaRPr lang="fr-FR" sz="1500" kern="1200" dirty="0"/>
        </a:p>
      </dsp:txBody>
      <dsp:txXfrm>
        <a:off x="29088" y="2478523"/>
        <a:ext cx="1103994" cy="537701"/>
      </dsp:txXfrm>
    </dsp:sp>
    <dsp:sp modelId="{B13C5F8B-85E2-412A-B9E1-2CD000176F8C}">
      <dsp:nvSpPr>
        <dsp:cNvPr id="0" name=""/>
        <dsp:cNvSpPr/>
      </dsp:nvSpPr>
      <dsp:spPr>
        <a:xfrm>
          <a:off x="0" y="1417021"/>
          <a:ext cx="1162170" cy="595877"/>
        </a:xfrm>
        <a:prstGeom prst="roundRect">
          <a:avLst/>
        </a:prstGeom>
        <a:solidFill>
          <a:srgbClr val="C00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Cognitive </a:t>
          </a:r>
          <a:r>
            <a:rPr lang="fr-FR" sz="1500" kern="1200" dirty="0" err="1" smtClean="0"/>
            <a:t>capacity</a:t>
          </a:r>
          <a:endParaRPr lang="fr-FR" sz="1500" kern="1200" dirty="0"/>
        </a:p>
      </dsp:txBody>
      <dsp:txXfrm>
        <a:off x="29088" y="1446109"/>
        <a:ext cx="1103994" cy="537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73A43-B440-5D44-A4F1-E734A110CBA8}" type="datetimeFigureOut">
              <a:rPr lang="fr-FR" smtClean="0"/>
              <a:pPr/>
              <a:t>06/10/2017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58825" y="1143000"/>
            <a:ext cx="53403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2CF4A-893C-FA46-85A5-A3C9A469DC5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901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539750" y="1781465"/>
            <a:ext cx="6769100" cy="1144506"/>
          </a:xfrm>
        </p:spPr>
        <p:txBody>
          <a:bodyPr lIns="0" tIns="0" rIns="0" bIns="0" anchor="b" anchorCtr="0">
            <a:normAutofit/>
          </a:bodyPr>
          <a:lstStyle>
            <a:lvl1pPr algn="ctr">
              <a:defRPr sz="3000" baseline="0">
                <a:solidFill>
                  <a:srgbClr val="C00000"/>
                </a:solidFill>
                <a:latin typeface="Verdana Gras" charset="0"/>
              </a:defRPr>
            </a:lvl1pPr>
          </a:lstStyle>
          <a:p>
            <a:r>
              <a:rPr lang="fr-FR" dirty="0" err="1" smtClean="0"/>
              <a:t>Add</a:t>
            </a:r>
            <a:r>
              <a:rPr lang="fr-FR" dirty="0" smtClean="0"/>
              <a:t> </a:t>
            </a:r>
            <a:r>
              <a:rPr lang="fr-FR" dirty="0" err="1" smtClean="0"/>
              <a:t>here</a:t>
            </a:r>
            <a:r>
              <a:rPr lang="fr-FR" dirty="0" smtClean="0"/>
              <a:t> open end question for the Word Cloud (</a:t>
            </a:r>
            <a:r>
              <a:rPr lang="fr-FR" dirty="0" err="1" smtClean="0"/>
              <a:t>barinstorming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285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539750" y="1108365"/>
            <a:ext cx="6769100" cy="1144506"/>
          </a:xfrm>
        </p:spPr>
        <p:txBody>
          <a:bodyPr lIns="0" tIns="0" rIns="0" bIns="0" anchor="b" anchorCtr="0">
            <a:normAutofit/>
          </a:bodyPr>
          <a:lstStyle>
            <a:lvl1pPr algn="ctr">
              <a:defRPr sz="3000" baseline="0">
                <a:solidFill>
                  <a:srgbClr val="C00000"/>
                </a:solidFill>
                <a:latin typeface="Verdana Gras" charset="0"/>
              </a:defRPr>
            </a:lvl1pPr>
          </a:lstStyle>
          <a:p>
            <a:r>
              <a:rPr lang="fr-FR" dirty="0" err="1" smtClean="0"/>
              <a:t>Add</a:t>
            </a:r>
            <a:r>
              <a:rPr lang="fr-FR" dirty="0" smtClean="0"/>
              <a:t> </a:t>
            </a:r>
            <a:r>
              <a:rPr lang="fr-FR" dirty="0" err="1" smtClean="0"/>
              <a:t>here</a:t>
            </a:r>
            <a:r>
              <a:rPr lang="fr-FR" dirty="0" smtClean="0"/>
              <a:t> </a:t>
            </a:r>
            <a:r>
              <a:rPr lang="fr-FR" dirty="0" err="1" smtClean="0"/>
              <a:t>closed</a:t>
            </a:r>
            <a:r>
              <a:rPr lang="fr-FR" dirty="0" smtClean="0"/>
              <a:t> end question for </a:t>
            </a:r>
            <a:r>
              <a:rPr lang="fr-FR" dirty="0" err="1" smtClean="0"/>
              <a:t>voting</a:t>
            </a:r>
            <a:r>
              <a:rPr lang="fr-FR" dirty="0" smtClean="0"/>
              <a:t>/polling</a:t>
            </a:r>
            <a:endParaRPr lang="fr-FR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84200" y="2305050"/>
            <a:ext cx="5124450" cy="12763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Reply 1</a:t>
            </a:r>
          </a:p>
          <a:p>
            <a:pPr lvl="0"/>
            <a:r>
              <a:rPr lang="en-US" dirty="0" smtClean="0"/>
              <a:t>Reply 2</a:t>
            </a:r>
          </a:p>
          <a:p>
            <a:pPr lvl="0"/>
            <a:r>
              <a:rPr lang="en-US" dirty="0" smtClean="0"/>
              <a:t>Reply 3</a:t>
            </a:r>
          </a:p>
          <a:p>
            <a:pPr lvl="0"/>
            <a:r>
              <a:rPr lang="en-US" dirty="0" smtClean="0"/>
              <a:t>Reply 4</a:t>
            </a:r>
          </a:p>
        </p:txBody>
      </p:sp>
    </p:spTree>
    <p:extLst>
      <p:ext uri="{BB962C8B-B14F-4D97-AF65-F5344CB8AC3E}">
        <p14:creationId xmlns:p14="http://schemas.microsoft.com/office/powerpoint/2010/main" val="406742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9750" y="241300"/>
            <a:ext cx="6769100" cy="876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750" y="1208088"/>
            <a:ext cx="6769100" cy="2876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9750" y="4203700"/>
            <a:ext cx="1765300" cy="241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54530-975B-1F47-8235-ECFD90653CA0}" type="datetimeFigureOut">
              <a:rPr lang="fr-FR" smtClean="0"/>
              <a:pPr/>
              <a:t>06/10/2017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0325" y="4203700"/>
            <a:ext cx="2647950" cy="241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543550" y="4203700"/>
            <a:ext cx="1765300" cy="241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DFAAA-B01A-AB46-A81C-BF4902265ED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48600" cy="453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3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ionelvedrine.wordpress.com/" TargetMode="External"/><Relationship Id="rId2" Type="http://schemas.openxmlformats.org/officeDocument/2006/relationships/hyperlink" Target="mailto:lionel.vedrine@inra.fr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7.emf"/><Relationship Id="rId2" Type="http://schemas.openxmlformats.org/officeDocument/2006/relationships/image" Target="../media/image2.jpg"/><Relationship Id="rId16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6.emf"/><Relationship Id="rId5" Type="http://schemas.openxmlformats.org/officeDocument/2006/relationships/diagramData" Target="../diagrams/data1.xml"/><Relationship Id="rId15" Type="http://schemas.openxmlformats.org/officeDocument/2006/relationships/image" Target="../media/image10.emf"/><Relationship Id="rId10" Type="http://schemas.openxmlformats.org/officeDocument/2006/relationships/image" Target="../media/image5.emf"/><Relationship Id="rId4" Type="http://schemas.openxmlformats.org/officeDocument/2006/relationships/image" Target="../media/image4.jpg"/><Relationship Id="rId9" Type="http://schemas.microsoft.com/office/2007/relationships/diagramDrawing" Target="../diagrams/drawing1.xml"/><Relationship Id="rId1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png"/><Relationship Id="rId7" Type="http://schemas.openxmlformats.org/officeDocument/2006/relationships/image" Target="../media/image23.e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898815"/>
            <a:ext cx="6769100" cy="1144506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703" y="2943225"/>
            <a:ext cx="7343193" cy="12763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Lionel Védrine</a:t>
            </a:r>
          </a:p>
          <a:p>
            <a:pPr>
              <a:buNone/>
            </a:pPr>
            <a:r>
              <a:rPr lang="en-US" sz="2400" i="1" dirty="0" smtClean="0"/>
              <a:t>CESAER, </a:t>
            </a:r>
            <a:r>
              <a:rPr lang="en-US" sz="2400" i="1" dirty="0" err="1" smtClean="0"/>
              <a:t>AgroSup</a:t>
            </a:r>
            <a:r>
              <a:rPr lang="en-US" sz="2400" i="1" dirty="0" smtClean="0"/>
              <a:t>, INRA, U. Bourgogne Franche-Comt</a:t>
            </a:r>
            <a:r>
              <a:rPr lang="en-US" sz="2400" i="1" dirty="0"/>
              <a:t>é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92150" y="1254814"/>
            <a:ext cx="6769100" cy="919371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rgbClr val="C00000"/>
                </a:solidFill>
                <a:latin typeface="Verdana Gras" charset="0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The effects of urban tolls, low emission zones (and so on)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417761" y="2261153"/>
            <a:ext cx="3013075" cy="1102415"/>
          </a:xfrm>
          <a:prstGeom prst="roundRect">
            <a:avLst/>
          </a:prstGeom>
          <a:solidFill>
            <a:srgbClr val="B7123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References</a:t>
            </a:r>
            <a:r>
              <a:rPr lang="fr-FR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2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certified</a:t>
            </a:r>
            <a:r>
              <a:rPr lang="fr-FR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100% </a:t>
            </a:r>
            <a:r>
              <a:rPr lang="fr-FR" sz="2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counterfactual</a:t>
            </a:r>
            <a:r>
              <a:rPr lang="fr-FR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2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analysis</a:t>
            </a:r>
            <a:endParaRPr lang="fr-FR" sz="2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6252" y="1173079"/>
            <a:ext cx="7706227" cy="3119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/>
              <a:t>Thank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you</a:t>
            </a:r>
            <a:r>
              <a:rPr lang="fr-FR" sz="2000" b="1" dirty="0" smtClean="0"/>
              <a:t> for </a:t>
            </a:r>
            <a:r>
              <a:rPr lang="fr-FR" sz="2000" b="1" dirty="0" err="1" smtClean="0"/>
              <a:t>our</a:t>
            </a:r>
            <a:r>
              <a:rPr lang="fr-FR" sz="2000" b="1" dirty="0" smtClean="0"/>
              <a:t> attention</a:t>
            </a:r>
          </a:p>
          <a:p>
            <a:pPr algn="ctr"/>
            <a:endParaRPr lang="fr-FR" sz="2000" b="1" dirty="0" smtClean="0"/>
          </a:p>
          <a:p>
            <a:pPr algn="ctr"/>
            <a:endParaRPr lang="fr-FR" sz="2000" b="1" dirty="0"/>
          </a:p>
          <a:p>
            <a:pPr algn="ctr"/>
            <a:endParaRPr lang="fr-FR" sz="2000" b="1" dirty="0" smtClean="0"/>
          </a:p>
          <a:p>
            <a:r>
              <a:rPr lang="fr-FR" sz="1500" b="1" dirty="0" smtClean="0"/>
              <a:t>contact</a:t>
            </a:r>
          </a:p>
          <a:p>
            <a:r>
              <a:rPr lang="fr-FR" sz="1500" b="1" dirty="0" smtClean="0">
                <a:hlinkClick r:id="rId2"/>
              </a:rPr>
              <a:t>lionel.vedrine@inra.fr</a:t>
            </a:r>
            <a:endParaRPr lang="fr-FR" sz="1500" b="1" dirty="0" smtClean="0"/>
          </a:p>
          <a:p>
            <a:endParaRPr lang="fr-FR" sz="1500" b="1" dirty="0"/>
          </a:p>
          <a:p>
            <a:endParaRPr lang="fr-FR" sz="1500" b="1" dirty="0" smtClean="0"/>
          </a:p>
          <a:p>
            <a:endParaRPr lang="fr-FR" sz="1500" b="1" dirty="0" smtClean="0"/>
          </a:p>
          <a:p>
            <a:r>
              <a:rPr lang="fr-FR" sz="1500" b="1" dirty="0" smtClean="0"/>
              <a:t>A </a:t>
            </a:r>
            <a:r>
              <a:rPr lang="fr-FR" sz="1500" b="1" dirty="0" err="1" smtClean="0"/>
              <a:t>survey</a:t>
            </a:r>
            <a:r>
              <a:rPr lang="fr-FR" sz="1500" b="1" dirty="0" smtClean="0"/>
              <a:t> on the </a:t>
            </a:r>
            <a:r>
              <a:rPr lang="fr-FR" sz="1500" b="1" dirty="0" err="1" smtClean="0"/>
              <a:t>effectiveness</a:t>
            </a:r>
            <a:r>
              <a:rPr lang="fr-FR" sz="1500" b="1" dirty="0" smtClean="0"/>
              <a:t> of clean air pollution </a:t>
            </a:r>
            <a:r>
              <a:rPr lang="fr-FR" sz="1500" b="1" dirty="0" err="1" smtClean="0"/>
              <a:t>though</a:t>
            </a:r>
            <a:r>
              <a:rPr lang="fr-FR" sz="1500" b="1" dirty="0" smtClean="0"/>
              <a:t> </a:t>
            </a:r>
            <a:r>
              <a:rPr lang="fr-FR" sz="1500" b="1" dirty="0" err="1" smtClean="0"/>
              <a:t>traffic</a:t>
            </a:r>
            <a:r>
              <a:rPr lang="fr-FR" sz="1500" b="1" dirty="0" smtClean="0"/>
              <a:t> </a:t>
            </a:r>
            <a:r>
              <a:rPr lang="fr-FR" sz="1500" b="1" dirty="0" err="1" smtClean="0"/>
              <a:t>regulation</a:t>
            </a:r>
            <a:r>
              <a:rPr lang="fr-FR" sz="1500" b="1" dirty="0" smtClean="0"/>
              <a:t> (</a:t>
            </a:r>
            <a:r>
              <a:rPr lang="fr-FR" sz="1500" b="1" dirty="0" err="1" smtClean="0"/>
              <a:t>from</a:t>
            </a:r>
            <a:r>
              <a:rPr lang="fr-FR" sz="1500" b="1" dirty="0" smtClean="0"/>
              <a:t> </a:t>
            </a:r>
            <a:r>
              <a:rPr lang="fr-FR" sz="1500" b="1" dirty="0" err="1" smtClean="0"/>
              <a:t>this</a:t>
            </a:r>
            <a:r>
              <a:rPr lang="fr-FR" sz="1500" b="1" dirty="0" smtClean="0"/>
              <a:t> </a:t>
            </a:r>
            <a:r>
              <a:rPr lang="fr-FR" sz="1500" b="1" dirty="0" err="1" smtClean="0"/>
              <a:t>presentation</a:t>
            </a:r>
            <a:r>
              <a:rPr lang="fr-FR" sz="1500" b="1" dirty="0" smtClean="0"/>
              <a:t> </a:t>
            </a:r>
            <a:r>
              <a:rPr lang="fr-FR" sz="1500" b="1" dirty="0" err="1" smtClean="0"/>
              <a:t>material</a:t>
            </a:r>
            <a:r>
              <a:rPr lang="fr-FR" sz="1500" b="1" dirty="0" smtClean="0"/>
              <a:t>)  </a:t>
            </a:r>
            <a:r>
              <a:rPr lang="fr-FR" sz="1500" b="1" dirty="0" err="1" smtClean="0"/>
              <a:t>will</a:t>
            </a:r>
            <a:r>
              <a:rPr lang="fr-FR" sz="1500" b="1" dirty="0" smtClean="0"/>
              <a:t> </a:t>
            </a:r>
            <a:r>
              <a:rPr lang="fr-FR" sz="1500" b="1" dirty="0" err="1" smtClean="0"/>
              <a:t>be</a:t>
            </a:r>
            <a:r>
              <a:rPr lang="fr-FR" sz="1500" b="1" dirty="0" smtClean="0"/>
              <a:t> </a:t>
            </a:r>
            <a:r>
              <a:rPr lang="fr-FR" sz="1500" b="1" dirty="0" err="1" smtClean="0"/>
              <a:t>published</a:t>
            </a:r>
            <a:r>
              <a:rPr lang="fr-FR" sz="1500" b="1" dirty="0" smtClean="0"/>
              <a:t> </a:t>
            </a:r>
            <a:r>
              <a:rPr lang="fr-FR" sz="1500" b="1" dirty="0" err="1" smtClean="0"/>
              <a:t>soon</a:t>
            </a:r>
            <a:r>
              <a:rPr lang="fr-FR" sz="1500" b="1" dirty="0" smtClean="0"/>
              <a:t> (end to </a:t>
            </a:r>
            <a:r>
              <a:rPr lang="fr-FR" sz="1500" b="1" dirty="0" err="1" smtClean="0"/>
              <a:t>October</a:t>
            </a:r>
            <a:r>
              <a:rPr lang="fr-FR" sz="1500" b="1" dirty="0" smtClean="0"/>
              <a:t>) on </a:t>
            </a:r>
            <a:r>
              <a:rPr lang="fr-FR" sz="1500" dirty="0" smtClean="0">
                <a:hlinkClick r:id="rId3"/>
              </a:rPr>
              <a:t>lionelvedrine.wordpress.com</a:t>
            </a:r>
            <a:endParaRPr lang="fr-FR" sz="1500" b="1" dirty="0" smtClean="0"/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21408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976164" y="11086"/>
            <a:ext cx="3872435" cy="108619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Why regulate traffic related pollution?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2277"/>
            <a:ext cx="4534817" cy="302321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8" y="1422063"/>
            <a:ext cx="5073161" cy="291706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1097279"/>
            <a:ext cx="4076699" cy="3045493"/>
          </a:xfrm>
          <a:prstGeom prst="rect">
            <a:avLst/>
          </a:prstGeom>
        </p:spPr>
      </p:pic>
      <p:graphicFrame>
        <p:nvGraphicFramePr>
          <p:cNvPr id="14" name="Diagramme 13"/>
          <p:cNvGraphicFramePr/>
          <p:nvPr>
            <p:extLst>
              <p:ext uri="{D42A27DB-BD31-4B8C-83A1-F6EECF244321}">
                <p14:modId xmlns:p14="http://schemas.microsoft.com/office/powerpoint/2010/main" val="2330716189"/>
              </p:ext>
            </p:extLst>
          </p:nvPr>
        </p:nvGraphicFramePr>
        <p:xfrm>
          <a:off x="58996" y="959208"/>
          <a:ext cx="1162170" cy="3721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Flèche droite 14"/>
          <p:cNvSpPr/>
          <p:nvPr/>
        </p:nvSpPr>
        <p:spPr>
          <a:xfrm>
            <a:off x="1239080" y="2472365"/>
            <a:ext cx="1097280" cy="46014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>
            <a:off x="1222547" y="1512048"/>
            <a:ext cx="1097280" cy="46014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>
            <a:off x="1256993" y="3432682"/>
            <a:ext cx="1097280" cy="46014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18446" y="1234044"/>
            <a:ext cx="5519798" cy="2488213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2318446" y="1268799"/>
            <a:ext cx="5530154" cy="954107"/>
          </a:xfrm>
          <a:prstGeom prst="rect">
            <a:avLst/>
          </a:prstGeom>
          <a:solidFill>
            <a:srgbClr val="B71234"/>
          </a:solidFill>
          <a:ln>
            <a:solidFill>
              <a:srgbClr val="B712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430 </a:t>
            </a:r>
            <a:r>
              <a:rPr lang="fr-FR" sz="1400" dirty="0"/>
              <a:t>000 </a:t>
            </a:r>
            <a:r>
              <a:rPr lang="fr-FR" sz="1400" dirty="0" err="1"/>
              <a:t>premature</a:t>
            </a:r>
            <a:r>
              <a:rPr lang="fr-FR" sz="1400" dirty="0"/>
              <a:t> </a:t>
            </a:r>
            <a:r>
              <a:rPr lang="fr-FR" sz="1400" dirty="0" err="1"/>
              <a:t>death</a:t>
            </a:r>
            <a:r>
              <a:rPr lang="fr-FR" sz="1400" dirty="0"/>
              <a:t> by </a:t>
            </a:r>
            <a:r>
              <a:rPr lang="fr-FR" sz="1400" dirty="0" err="1"/>
              <a:t>year</a:t>
            </a:r>
            <a:r>
              <a:rPr lang="fr-FR" sz="1400" dirty="0"/>
              <a:t> (</a:t>
            </a:r>
            <a:r>
              <a:rPr lang="fr-FR" sz="1400" dirty="0" err="1"/>
              <a:t>estimated</a:t>
            </a:r>
            <a:r>
              <a:rPr lang="fr-FR" sz="1400" dirty="0"/>
              <a:t> </a:t>
            </a:r>
            <a:r>
              <a:rPr lang="fr-FR" sz="1400" dirty="0" err="1"/>
              <a:t>from</a:t>
            </a:r>
            <a:r>
              <a:rPr lang="fr-FR" sz="1400" dirty="0"/>
              <a:t> 2011  concentrations) in EU-28.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Prenatal</a:t>
            </a:r>
            <a:r>
              <a:rPr lang="fr-FR" sz="1400" dirty="0"/>
              <a:t> exposition affect </a:t>
            </a:r>
            <a:r>
              <a:rPr lang="fr-FR" sz="1400" dirty="0" err="1"/>
              <a:t>children</a:t>
            </a:r>
            <a:r>
              <a:rPr lang="fr-FR" sz="1400" dirty="0"/>
              <a:t> </a:t>
            </a:r>
            <a:r>
              <a:rPr lang="fr-FR" sz="1400" dirty="0" err="1"/>
              <a:t>development</a:t>
            </a:r>
            <a:r>
              <a:rPr lang="fr-FR" sz="1400" dirty="0"/>
              <a:t> (</a:t>
            </a:r>
            <a:r>
              <a:rPr lang="fr-FR" sz="1400" dirty="0" err="1"/>
              <a:t>lung</a:t>
            </a:r>
            <a:r>
              <a:rPr lang="fr-FR" sz="1400" dirty="0"/>
              <a:t> </a:t>
            </a:r>
            <a:r>
              <a:rPr lang="fr-FR" sz="1400" dirty="0" err="1"/>
              <a:t>functions</a:t>
            </a:r>
            <a:r>
              <a:rPr lang="fr-FR" sz="1400" dirty="0"/>
              <a:t>, </a:t>
            </a:r>
            <a:r>
              <a:rPr lang="fr-FR" sz="1400" dirty="0" err="1"/>
              <a:t>immunology</a:t>
            </a:r>
            <a:r>
              <a:rPr lang="fr-FR" sz="1400" dirty="0" smtClean="0"/>
              <a:t>)</a:t>
            </a:r>
            <a:endParaRPr lang="fr-FR" sz="1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2318446" y="2317770"/>
            <a:ext cx="5530154" cy="954107"/>
          </a:xfrm>
          <a:prstGeom prst="rect">
            <a:avLst/>
          </a:prstGeom>
          <a:solidFill>
            <a:srgbClr val="B71234"/>
          </a:solidFill>
          <a:ln>
            <a:solidFill>
              <a:srgbClr val="B712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 smtClean="0"/>
              <a:t>Using</a:t>
            </a:r>
            <a:r>
              <a:rPr lang="fr-FR" sz="1400" dirty="0" smtClean="0"/>
              <a:t> </a:t>
            </a:r>
            <a:r>
              <a:rPr lang="fr-FR" sz="1400" dirty="0" err="1"/>
              <a:t>r</a:t>
            </a:r>
            <a:r>
              <a:rPr lang="fr-FR" sz="1400" dirty="0" err="1" smtClean="0"/>
              <a:t>andom</a:t>
            </a:r>
            <a:r>
              <a:rPr lang="fr-FR" sz="1400" dirty="0" smtClean="0"/>
              <a:t> allocation of </a:t>
            </a:r>
            <a:r>
              <a:rPr lang="fr-FR" sz="1400" dirty="0" err="1" smtClean="0"/>
              <a:t>students</a:t>
            </a:r>
            <a:r>
              <a:rPr lang="fr-FR" sz="1400" dirty="0" smtClean="0"/>
              <a:t> </a:t>
            </a:r>
            <a:r>
              <a:rPr lang="fr-FR" sz="1400" dirty="0" err="1" smtClean="0"/>
              <a:t>during</a:t>
            </a:r>
            <a:r>
              <a:rPr lang="fr-FR" sz="1400" dirty="0" smtClean="0"/>
              <a:t> exams, </a:t>
            </a:r>
            <a:r>
              <a:rPr lang="fr-FR" sz="1400" dirty="0" err="1" smtClean="0"/>
              <a:t>Ebestein</a:t>
            </a:r>
            <a:r>
              <a:rPr lang="fr-FR" sz="1400" dirty="0" smtClean="0"/>
              <a:t> et al. (2016) </a:t>
            </a:r>
            <a:r>
              <a:rPr lang="fr-FR" sz="1400" dirty="0" err="1" smtClean="0"/>
              <a:t>find</a:t>
            </a:r>
            <a:r>
              <a:rPr lang="fr-FR" sz="1400" dirty="0" smtClean="0"/>
              <a:t> relation </a:t>
            </a:r>
            <a:r>
              <a:rPr lang="fr-FR" sz="1400" dirty="0" err="1" smtClean="0"/>
              <a:t>between</a:t>
            </a:r>
            <a:r>
              <a:rPr lang="fr-FR" sz="1400" dirty="0" smtClean="0"/>
              <a:t> PM2.5 </a:t>
            </a:r>
            <a:r>
              <a:rPr lang="fr-FR" sz="1400" dirty="0" err="1" smtClean="0"/>
              <a:t>exposure</a:t>
            </a:r>
            <a:r>
              <a:rPr lang="fr-FR" sz="1400" dirty="0" smtClean="0"/>
              <a:t> (</a:t>
            </a:r>
            <a:r>
              <a:rPr lang="fr-FR" sz="1400" dirty="0" err="1" smtClean="0"/>
              <a:t>day</a:t>
            </a:r>
            <a:r>
              <a:rPr lang="fr-FR" sz="1400" dirty="0" smtClean="0"/>
              <a:t> of exam) on </a:t>
            </a:r>
            <a:r>
              <a:rPr lang="fr-FR" sz="1400" dirty="0" err="1" smtClean="0"/>
              <a:t>student</a:t>
            </a:r>
            <a:r>
              <a:rPr lang="fr-FR" sz="1400" dirty="0" smtClean="0"/>
              <a:t> scores: </a:t>
            </a:r>
            <a:r>
              <a:rPr lang="fr-FR" sz="1400" dirty="0" err="1" smtClean="0"/>
              <a:t>from</a:t>
            </a:r>
            <a:r>
              <a:rPr lang="fr-FR" sz="1400" dirty="0" smtClean="0"/>
              <a:t> </a:t>
            </a:r>
            <a:r>
              <a:rPr lang="fr-FR" sz="1400" b="1" dirty="0" smtClean="0"/>
              <a:t>1.2 pts </a:t>
            </a:r>
            <a:r>
              <a:rPr lang="fr-FR" sz="1400" dirty="0" err="1" smtClean="0"/>
              <a:t>decline</a:t>
            </a:r>
            <a:r>
              <a:rPr lang="fr-FR" sz="1400" dirty="0" smtClean="0"/>
              <a:t> for </a:t>
            </a:r>
            <a:r>
              <a:rPr lang="fr-FR" sz="1400" dirty="0" err="1" smtClean="0"/>
              <a:t>moderate</a:t>
            </a:r>
            <a:r>
              <a:rPr lang="fr-FR" sz="1400" dirty="0" smtClean="0"/>
              <a:t> pollution to </a:t>
            </a:r>
            <a:r>
              <a:rPr lang="fr-FR" sz="1400" b="1" dirty="0" smtClean="0"/>
              <a:t>2.25 pts</a:t>
            </a:r>
            <a:r>
              <a:rPr lang="fr-FR" sz="1400" dirty="0" smtClean="0"/>
              <a:t> for high pollution.   </a:t>
            </a:r>
            <a:endParaRPr lang="fr-FR" sz="1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2319827" y="3422957"/>
            <a:ext cx="5519798" cy="523220"/>
          </a:xfrm>
          <a:prstGeom prst="rect">
            <a:avLst/>
          </a:prstGeom>
          <a:solidFill>
            <a:srgbClr val="B71234"/>
          </a:solidFill>
          <a:ln>
            <a:solidFill>
              <a:srgbClr val="B712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 smtClean="0"/>
              <a:t>Using</a:t>
            </a:r>
            <a:r>
              <a:rPr lang="fr-FR" sz="1400" dirty="0" smtClean="0"/>
              <a:t> </a:t>
            </a:r>
            <a:r>
              <a:rPr lang="fr-FR" sz="1400" dirty="0" err="1" smtClean="0"/>
              <a:t>random</a:t>
            </a:r>
            <a:r>
              <a:rPr lang="fr-FR" sz="1400" dirty="0" smtClean="0"/>
              <a:t> allocation of soccer </a:t>
            </a:r>
            <a:r>
              <a:rPr lang="fr-FR" sz="1400" dirty="0" err="1" smtClean="0"/>
              <a:t>player</a:t>
            </a:r>
            <a:r>
              <a:rPr lang="fr-FR" sz="1400" dirty="0" smtClean="0"/>
              <a:t> </a:t>
            </a:r>
            <a:r>
              <a:rPr lang="fr-FR" sz="1400" dirty="0" err="1" smtClean="0"/>
              <a:t>during</a:t>
            </a:r>
            <a:r>
              <a:rPr lang="fr-FR" sz="1400" dirty="0" smtClean="0"/>
              <a:t> match, </a:t>
            </a:r>
            <a:r>
              <a:rPr lang="fr-FR" sz="1400" dirty="0" err="1" smtClean="0"/>
              <a:t>Lischter</a:t>
            </a:r>
            <a:r>
              <a:rPr lang="fr-FR" sz="1400" dirty="0" smtClean="0"/>
              <a:t> et al. (2017) </a:t>
            </a:r>
            <a:r>
              <a:rPr lang="fr-FR" sz="1400" dirty="0" err="1" smtClean="0"/>
              <a:t>finds</a:t>
            </a:r>
            <a:r>
              <a:rPr lang="fr-FR" sz="1400" dirty="0" smtClean="0"/>
              <a:t> impact of </a:t>
            </a:r>
            <a:r>
              <a:rPr lang="fr-FR" sz="1400" dirty="0" err="1" smtClean="0"/>
              <a:t>players</a:t>
            </a:r>
            <a:r>
              <a:rPr lang="fr-FR" sz="1400" dirty="0" smtClean="0"/>
              <a:t>’ </a:t>
            </a:r>
            <a:r>
              <a:rPr lang="fr-FR" sz="1400" dirty="0" err="1" smtClean="0"/>
              <a:t>exposure</a:t>
            </a:r>
            <a:r>
              <a:rPr lang="fr-FR" sz="1400" dirty="0" smtClean="0"/>
              <a:t> on </a:t>
            </a:r>
            <a:r>
              <a:rPr lang="fr-FR" sz="1400" dirty="0" err="1" smtClean="0"/>
              <a:t>their</a:t>
            </a:r>
            <a:r>
              <a:rPr lang="fr-FR" sz="1400" dirty="0" smtClean="0"/>
              <a:t> </a:t>
            </a:r>
            <a:r>
              <a:rPr lang="fr-FR" sz="1400" dirty="0" err="1" smtClean="0"/>
              <a:t>productivities</a:t>
            </a:r>
            <a:r>
              <a:rPr lang="fr-FR" sz="1400" dirty="0" smtClean="0"/>
              <a:t>.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93319" y="1088443"/>
            <a:ext cx="4827402" cy="3462964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08062" y="1097281"/>
            <a:ext cx="5368475" cy="3454126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1581"/>
            <a:ext cx="5457825" cy="3358662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1252142"/>
            <a:ext cx="5729992" cy="3275102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382" y="1155332"/>
            <a:ext cx="5804391" cy="3396075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91" y="1122054"/>
            <a:ext cx="5738385" cy="343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0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5" grpId="0" animBg="1"/>
      <p:bldP spid="16" grpId="0" animBg="1"/>
      <p:bldP spid="18" grpId="0" animBg="1"/>
      <p:bldP spid="20" grpId="0" animBg="1"/>
      <p:bldP spid="22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6164" y="11086"/>
            <a:ext cx="3872435" cy="108619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How to regulate traffic related pollution?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666213" y="2095153"/>
            <a:ext cx="2372249" cy="1266825"/>
          </a:xfrm>
          <a:prstGeom prst="roundRect">
            <a:avLst/>
          </a:prstGeom>
          <a:solidFill>
            <a:srgbClr val="B7123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 smtClean="0"/>
              <a:t>Indirect </a:t>
            </a:r>
            <a:r>
              <a:rPr lang="fr-FR" sz="1600" b="1" dirty="0" err="1" smtClean="0"/>
              <a:t>policies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which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target</a:t>
            </a:r>
            <a:r>
              <a:rPr lang="fr-FR" sz="1600" b="1" dirty="0" smtClean="0"/>
              <a:t> key areas to </a:t>
            </a:r>
            <a:r>
              <a:rPr lang="fr-FR" sz="1600" b="1" dirty="0" err="1" smtClean="0"/>
              <a:t>regulation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urban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traffic</a:t>
            </a:r>
            <a:r>
              <a:rPr lang="fr-FR" sz="1600" b="1" dirty="0" smtClean="0"/>
              <a:t> pollution</a:t>
            </a:r>
            <a:endParaRPr lang="fr-FR" sz="1600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344" y="1149565"/>
            <a:ext cx="2297318" cy="1539421"/>
          </a:xfrm>
          <a:prstGeom prst="roundRect">
            <a:avLst/>
          </a:prstGeom>
          <a:solidFill>
            <a:srgbClr val="B7123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 smtClean="0"/>
              <a:t>Driving</a:t>
            </a:r>
            <a:r>
              <a:rPr lang="fr-FR" sz="1600" b="1" dirty="0" smtClean="0"/>
              <a:t> bans</a:t>
            </a:r>
          </a:p>
          <a:p>
            <a:r>
              <a:rPr lang="fr-FR" sz="1600" i="1" dirty="0" err="1" smtClean="0"/>
              <a:t>Prohibit</a:t>
            </a:r>
            <a:r>
              <a:rPr lang="fr-FR" sz="1600" i="1" dirty="0" smtClean="0"/>
              <a:t> drivers </a:t>
            </a:r>
            <a:r>
              <a:rPr lang="fr-FR" sz="1600" i="1" dirty="0" err="1" smtClean="0"/>
              <a:t>using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their</a:t>
            </a:r>
            <a:r>
              <a:rPr lang="fr-FR" sz="1600" i="1" dirty="0" smtClean="0"/>
              <a:t> cars on </a:t>
            </a:r>
            <a:r>
              <a:rPr lang="fr-FR" sz="1600" i="1" dirty="0" err="1" smtClean="0"/>
              <a:t>given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days</a:t>
            </a:r>
            <a:r>
              <a:rPr lang="fr-FR" sz="1600" i="1" dirty="0" smtClean="0"/>
              <a:t>, </a:t>
            </a:r>
            <a:r>
              <a:rPr lang="fr-FR" sz="1600" i="1" dirty="0" err="1" smtClean="0"/>
              <a:t>depending</a:t>
            </a:r>
            <a:r>
              <a:rPr lang="fr-FR" sz="1600" i="1" dirty="0" smtClean="0"/>
              <a:t> on the last digit on </a:t>
            </a:r>
            <a:r>
              <a:rPr lang="fr-FR" sz="1600" i="1" dirty="0" err="1" smtClean="0"/>
              <a:t>their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number</a:t>
            </a:r>
            <a:r>
              <a:rPr lang="fr-FR" sz="1600" i="1" dirty="0" smtClean="0"/>
              <a:t> plates.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-18231" y="2831133"/>
            <a:ext cx="2297318" cy="1539421"/>
          </a:xfrm>
          <a:prstGeom prst="roundRect">
            <a:avLst/>
          </a:prstGeom>
          <a:solidFill>
            <a:srgbClr val="B7123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Speed </a:t>
            </a:r>
            <a:r>
              <a:rPr lang="fr-FR" sz="1600" b="1" dirty="0" err="1" smtClean="0"/>
              <a:t>limit</a:t>
            </a:r>
            <a:r>
              <a:rPr lang="fr-FR" sz="1600" b="1" dirty="0" smtClean="0"/>
              <a:t> restrictions</a:t>
            </a:r>
          </a:p>
          <a:p>
            <a:r>
              <a:rPr lang="fr-FR" sz="1600" i="1" dirty="0" err="1" smtClean="0"/>
              <a:t>Reduce</a:t>
            </a:r>
            <a:r>
              <a:rPr lang="fr-FR" sz="1600" i="1" dirty="0" smtClean="0"/>
              <a:t> speed </a:t>
            </a:r>
            <a:r>
              <a:rPr lang="fr-FR" sz="1600" i="1" dirty="0" err="1" smtClean="0"/>
              <a:t>limit</a:t>
            </a:r>
            <a:r>
              <a:rPr lang="fr-FR" sz="1600" i="1" dirty="0" smtClean="0"/>
              <a:t> on </a:t>
            </a:r>
            <a:r>
              <a:rPr lang="fr-FR" sz="1600" i="1" dirty="0" err="1" smtClean="0"/>
              <a:t>specific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roads</a:t>
            </a:r>
            <a:r>
              <a:rPr lang="fr-FR" sz="1600" i="1" dirty="0" smtClean="0"/>
              <a:t> or zones.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5425590" y="1189145"/>
            <a:ext cx="2297318" cy="1539421"/>
          </a:xfrm>
          <a:prstGeom prst="roundRect">
            <a:avLst/>
          </a:prstGeom>
          <a:solidFill>
            <a:srgbClr val="B7123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 smtClean="0"/>
              <a:t>Low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emission</a:t>
            </a:r>
            <a:r>
              <a:rPr lang="fr-FR" sz="1600" b="1" dirty="0" smtClean="0"/>
              <a:t> zones</a:t>
            </a:r>
          </a:p>
          <a:p>
            <a:pPr algn="ctr"/>
            <a:endParaRPr lang="fr-FR" sz="1600" b="1" dirty="0" smtClean="0"/>
          </a:p>
          <a:p>
            <a:r>
              <a:rPr lang="en-US" sz="1600" i="1" dirty="0"/>
              <a:t>Prohibit high polluting cars in designated </a:t>
            </a:r>
            <a:r>
              <a:rPr lang="en-US" sz="1600" i="1" dirty="0" smtClean="0"/>
              <a:t>areas.</a:t>
            </a:r>
            <a:endParaRPr lang="fr-FR" sz="1600" i="1" dirty="0" smtClean="0"/>
          </a:p>
        </p:txBody>
      </p:sp>
      <p:sp>
        <p:nvSpPr>
          <p:cNvPr id="10" name="Rectangle à coins arrondis 9"/>
          <p:cNvSpPr/>
          <p:nvPr/>
        </p:nvSpPr>
        <p:spPr>
          <a:xfrm>
            <a:off x="5505655" y="2831134"/>
            <a:ext cx="2297318" cy="1641988"/>
          </a:xfrm>
          <a:prstGeom prst="roundRect">
            <a:avLst/>
          </a:prstGeom>
          <a:solidFill>
            <a:srgbClr val="B7123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Congestion/pollution charge zones</a:t>
            </a:r>
          </a:p>
          <a:p>
            <a:pPr algn="ctr"/>
            <a:endParaRPr lang="fr-FR" sz="1600" b="1" dirty="0" smtClean="0"/>
          </a:p>
          <a:p>
            <a:r>
              <a:rPr lang="fr-FR" sz="1600" i="1" dirty="0" smtClean="0"/>
              <a:t>Charge to </a:t>
            </a:r>
            <a:r>
              <a:rPr lang="fr-FR" sz="1600" i="1" dirty="0" err="1" smtClean="0"/>
              <a:t>be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paid</a:t>
            </a:r>
            <a:r>
              <a:rPr lang="fr-FR" sz="1600" i="1" dirty="0" smtClean="0"/>
              <a:t> to drive in a </a:t>
            </a:r>
            <a:r>
              <a:rPr lang="fr-FR" sz="1600" i="1" dirty="0" err="1" smtClean="0"/>
              <a:t>specified</a:t>
            </a:r>
            <a:r>
              <a:rPr lang="fr-FR" sz="1600" i="1" dirty="0" smtClean="0"/>
              <a:t> zone.</a:t>
            </a:r>
          </a:p>
          <a:p>
            <a:endParaRPr lang="fr-FR" sz="1600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209026" y="1189145"/>
            <a:ext cx="7286625" cy="377641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chemeClr val="tx1"/>
                </a:solidFill>
              </a:rPr>
              <a:t>Complex</a:t>
            </a:r>
            <a:r>
              <a:rPr lang="fr-FR" sz="2400" dirty="0" smtClean="0">
                <a:solidFill>
                  <a:schemeClr val="tx1"/>
                </a:solidFill>
              </a:rPr>
              <a:t> l</a:t>
            </a:r>
            <a:r>
              <a:rPr lang="en-US" sz="2400" dirty="0" smtClean="0">
                <a:solidFill>
                  <a:schemeClr val="tx1"/>
                </a:solidFill>
              </a:rPr>
              <a:t>ink </a:t>
            </a:r>
            <a:r>
              <a:rPr lang="en-US" sz="2400" dirty="0">
                <a:solidFill>
                  <a:schemeClr val="tx1"/>
                </a:solidFill>
              </a:rPr>
              <a:t>between driving decisions and actual </a:t>
            </a:r>
            <a:r>
              <a:rPr lang="en-US" sz="2400" dirty="0" smtClean="0">
                <a:solidFill>
                  <a:schemeClr val="tx1"/>
                </a:solidFill>
              </a:rPr>
              <a:t>emissions</a:t>
            </a: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impact of a traffic regulating measure </a:t>
            </a:r>
            <a:r>
              <a:rPr lang="en-US" sz="1600" dirty="0" err="1" smtClean="0">
                <a:solidFill>
                  <a:schemeClr val="tx1"/>
                </a:solidFill>
              </a:rPr>
              <a:t>dependant</a:t>
            </a:r>
            <a:r>
              <a:rPr lang="en-US" sz="1600" dirty="0" smtClean="0">
                <a:solidFill>
                  <a:schemeClr val="tx1"/>
                </a:solidFill>
              </a:rPr>
              <a:t> on various factors (speed, km driven, number of trips, fleet composition, driver behavior </a:t>
            </a:r>
            <a:r>
              <a:rPr lang="en-US" sz="1600" i="1" dirty="0" smtClean="0">
                <a:solidFill>
                  <a:schemeClr val="tx1"/>
                </a:solidFill>
              </a:rPr>
              <a:t>etc</a:t>
            </a:r>
            <a:r>
              <a:rPr lang="en-US" sz="1600" dirty="0" smtClean="0">
                <a:solidFill>
                  <a:schemeClr val="tx1"/>
                </a:solidFill>
              </a:rPr>
              <a:t>…),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6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tx1"/>
                </a:solidFill>
              </a:rPr>
              <a:t> diffuse </a:t>
            </a:r>
            <a:r>
              <a:rPr lang="en-US" sz="1600" dirty="0">
                <a:solidFill>
                  <a:schemeClr val="tx1"/>
                </a:solidFill>
              </a:rPr>
              <a:t>pollution </a:t>
            </a:r>
            <a:r>
              <a:rPr lang="en-US" sz="1600" dirty="0" smtClean="0">
                <a:solidFill>
                  <a:schemeClr val="tx1"/>
                </a:solidFill>
              </a:rPr>
              <a:t>issue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tx1"/>
                </a:solidFill>
              </a:rPr>
              <a:t> w</a:t>
            </a:r>
            <a:r>
              <a:rPr lang="en-US" sz="1600" dirty="0" smtClean="0">
                <a:solidFill>
                  <a:schemeClr val="tx1"/>
                </a:solidFill>
              </a:rPr>
              <a:t>e </a:t>
            </a:r>
            <a:r>
              <a:rPr lang="en-US" sz="1600" dirty="0" smtClean="0">
                <a:solidFill>
                  <a:schemeClr val="tx1"/>
                </a:solidFill>
              </a:rPr>
              <a:t>can’t propose a taxation scheme which could tax each driver at the level of its marginal emissions (Fullerton et al., 2002</a:t>
            </a:r>
            <a:r>
              <a:rPr lang="en-US" sz="1600" dirty="0" smtClean="0">
                <a:solidFill>
                  <a:schemeClr val="tx1"/>
                </a:solidFill>
              </a:rPr>
              <a:t>) =&gt; </a:t>
            </a:r>
            <a:r>
              <a:rPr lang="en-US" sz="1600" dirty="0">
                <a:solidFill>
                  <a:schemeClr val="tx1"/>
                </a:solidFill>
              </a:rPr>
              <a:t>Drivers take trips for which social cost exceeds social </a:t>
            </a:r>
            <a:r>
              <a:rPr lang="en-US" sz="1600" dirty="0" smtClean="0">
                <a:solidFill>
                  <a:schemeClr val="tx1"/>
                </a:solidFill>
              </a:rPr>
              <a:t>beneﬁt.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2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025" y="1195215"/>
            <a:ext cx="3800799" cy="31986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6164" y="11086"/>
            <a:ext cx="3872435" cy="108619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Speed limit restrictions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5725" y="1195215"/>
            <a:ext cx="3773387" cy="1169551"/>
          </a:xfrm>
          <a:prstGeom prst="rect">
            <a:avLst/>
          </a:prstGeom>
          <a:ln>
            <a:solidFill>
              <a:srgbClr val="B7123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err="1" smtClean="0"/>
              <a:t>Two</a:t>
            </a:r>
            <a:r>
              <a:rPr lang="fr-FR" sz="1400" dirty="0" smtClean="0"/>
              <a:t> speed management </a:t>
            </a:r>
            <a:r>
              <a:rPr lang="fr-FR" sz="1400" dirty="0" err="1" smtClean="0"/>
              <a:t>policies</a:t>
            </a:r>
            <a:r>
              <a:rPr lang="fr-FR" sz="1400" dirty="0" smtClean="0"/>
              <a:t> in Barcelona: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400" dirty="0" err="1" smtClean="0"/>
              <a:t>reduce</a:t>
            </a:r>
            <a:r>
              <a:rPr lang="fr-FR" sz="1400" dirty="0" smtClean="0"/>
              <a:t> </a:t>
            </a:r>
            <a:r>
              <a:rPr lang="fr-FR" sz="1400" dirty="0" err="1" smtClean="0"/>
              <a:t>motorway</a:t>
            </a:r>
            <a:r>
              <a:rPr lang="fr-FR" sz="1400" dirty="0" smtClean="0"/>
              <a:t> speed </a:t>
            </a:r>
            <a:r>
              <a:rPr lang="fr-FR" sz="1400" dirty="0" err="1" smtClean="0"/>
              <a:t>limit</a:t>
            </a:r>
            <a:r>
              <a:rPr lang="fr-FR" sz="1400" dirty="0" smtClean="0"/>
              <a:t> </a:t>
            </a:r>
            <a:r>
              <a:rPr lang="fr-FR" sz="1400" dirty="0" err="1" smtClean="0"/>
              <a:t>from</a:t>
            </a:r>
            <a:r>
              <a:rPr lang="fr-FR" sz="1400" dirty="0" smtClean="0"/>
              <a:t> 110 to 80km/h (2008)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400" dirty="0" smtClean="0"/>
              <a:t>a variable speed </a:t>
            </a:r>
            <a:r>
              <a:rPr lang="fr-FR" sz="1400" dirty="0" err="1" smtClean="0"/>
              <a:t>limit</a:t>
            </a:r>
            <a:r>
              <a:rPr lang="fr-FR" sz="1400" dirty="0" smtClean="0"/>
              <a:t> (max 80 km/h) </a:t>
            </a:r>
            <a:r>
              <a:rPr lang="fr-FR" sz="1400" dirty="0" err="1" smtClean="0"/>
              <a:t>was</a:t>
            </a:r>
            <a:r>
              <a:rPr lang="fr-FR" sz="1400" dirty="0" smtClean="0"/>
              <a:t> </a:t>
            </a:r>
            <a:r>
              <a:rPr lang="fr-FR" sz="1400" dirty="0" err="1" smtClean="0"/>
              <a:t>introduced</a:t>
            </a:r>
            <a:r>
              <a:rPr lang="fr-FR" sz="1400" dirty="0" smtClean="0"/>
              <a:t> (2009)</a:t>
            </a:r>
            <a:endParaRPr lang="fr-FR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85726" y="2403232"/>
            <a:ext cx="3773386" cy="2031325"/>
          </a:xfrm>
          <a:prstGeom prst="rect">
            <a:avLst/>
          </a:prstGeom>
          <a:ln>
            <a:solidFill>
              <a:srgbClr val="B7123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/>
              <a:t>Bel et al. (2013, 2015) use </a:t>
            </a:r>
            <a:r>
              <a:rPr lang="fr-FR" sz="1400" dirty="0" err="1" smtClean="0"/>
              <a:t>Differences</a:t>
            </a:r>
            <a:r>
              <a:rPr lang="fr-FR" sz="1400" dirty="0" smtClean="0"/>
              <a:t>-</a:t>
            </a:r>
            <a:r>
              <a:rPr lang="fr-FR" sz="1400" dirty="0" err="1" smtClean="0"/>
              <a:t>in-Differences</a:t>
            </a:r>
            <a:r>
              <a:rPr lang="fr-FR" sz="1400" dirty="0" smtClean="0"/>
              <a:t> (DID) </a:t>
            </a:r>
            <a:r>
              <a:rPr lang="fr-FR" sz="1400" dirty="0" smtClean="0"/>
              <a:t>to </a:t>
            </a:r>
            <a:r>
              <a:rPr lang="fr-FR" sz="1400" dirty="0" err="1" smtClean="0"/>
              <a:t>study</a:t>
            </a:r>
            <a:r>
              <a:rPr lang="fr-FR" sz="1400" dirty="0" smtClean="0"/>
              <a:t> the impact of speed </a:t>
            </a:r>
            <a:r>
              <a:rPr lang="fr-FR" sz="1400" dirty="0" err="1" smtClean="0"/>
              <a:t>reductions</a:t>
            </a:r>
            <a:r>
              <a:rPr lang="fr-FR" sz="1400" dirty="0" smtClean="0"/>
              <a:t> on air pollution concentration </a:t>
            </a:r>
            <a:r>
              <a:rPr lang="fr-FR" sz="1400" dirty="0" err="1" smtClean="0"/>
              <a:t>levels</a:t>
            </a:r>
            <a:r>
              <a:rPr lang="fr-FR" sz="1400" dirty="0" smtClean="0"/>
              <a:t>: </a:t>
            </a:r>
          </a:p>
          <a:p>
            <a:endParaRPr lang="fr-FR" sz="1400" dirty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400" dirty="0" err="1" smtClean="0"/>
              <a:t>Teatment</a:t>
            </a:r>
            <a:r>
              <a:rPr lang="fr-FR" sz="1400" dirty="0" smtClean="0"/>
              <a:t> group </a:t>
            </a:r>
            <a:r>
              <a:rPr lang="fr-FR" sz="1400" dirty="0" err="1" smtClean="0"/>
              <a:t>composed</a:t>
            </a:r>
            <a:r>
              <a:rPr lang="fr-FR" sz="1400" dirty="0" smtClean="0"/>
              <a:t> of monitoring stations </a:t>
            </a:r>
            <a:r>
              <a:rPr lang="fr-FR" sz="1400" dirty="0" err="1" smtClean="0"/>
              <a:t>inside</a:t>
            </a:r>
            <a:r>
              <a:rPr lang="fr-FR" sz="1400" dirty="0" smtClean="0"/>
              <a:t> the speed management zone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400" dirty="0" smtClean="0"/>
              <a:t>Control group </a:t>
            </a:r>
            <a:r>
              <a:rPr lang="fr-FR" sz="1400" dirty="0" err="1" smtClean="0"/>
              <a:t>compsed</a:t>
            </a:r>
            <a:r>
              <a:rPr lang="fr-FR" sz="1400" dirty="0" smtClean="0"/>
              <a:t> by </a:t>
            </a:r>
            <a:r>
              <a:rPr lang="fr-FR" sz="1400" dirty="0" err="1" smtClean="0"/>
              <a:t>others</a:t>
            </a:r>
            <a:r>
              <a:rPr lang="fr-FR" sz="1400" dirty="0" smtClean="0"/>
              <a:t> monitoring station in </a:t>
            </a:r>
            <a:r>
              <a:rPr lang="fr-FR" sz="1400" dirty="0" err="1" smtClean="0"/>
              <a:t>Catalonia</a:t>
            </a:r>
            <a:r>
              <a:rPr lang="fr-FR" sz="1400" dirty="0" smtClean="0"/>
              <a:t>.</a:t>
            </a:r>
          </a:p>
          <a:p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3961024" y="1193034"/>
            <a:ext cx="3785661" cy="1169551"/>
          </a:xfrm>
          <a:prstGeom prst="rect">
            <a:avLst/>
          </a:prstGeom>
          <a:noFill/>
          <a:ln>
            <a:solidFill>
              <a:srgbClr val="B7123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/>
              <a:t>DID =&gt;</a:t>
            </a:r>
            <a:r>
              <a:rPr lang="en-US" sz="1400" dirty="0" smtClean="0"/>
              <a:t> </a:t>
            </a:r>
            <a:r>
              <a:rPr lang="en-US" sz="1400" dirty="0"/>
              <a:t>comparing </a:t>
            </a:r>
            <a:r>
              <a:rPr lang="en-US" sz="1400" dirty="0" smtClean="0"/>
              <a:t>the average </a:t>
            </a:r>
            <a:r>
              <a:rPr lang="en-US" sz="1400" dirty="0"/>
              <a:t>changes in </a:t>
            </a:r>
            <a:r>
              <a:rPr lang="en-US" sz="1400" dirty="0" smtClean="0"/>
              <a:t>air </a:t>
            </a:r>
            <a:r>
              <a:rPr lang="en-US" sz="1400" dirty="0" smtClean="0"/>
              <a:t>pollution  </a:t>
            </a:r>
            <a:r>
              <a:rPr lang="en-US" sz="1400" dirty="0"/>
              <a:t>over </a:t>
            </a:r>
            <a:r>
              <a:rPr lang="en-US" sz="1400" dirty="0" smtClean="0"/>
              <a:t>time(before/after the policy intervention) </a:t>
            </a:r>
            <a:r>
              <a:rPr lang="en-US" sz="1400" dirty="0"/>
              <a:t>between </a:t>
            </a:r>
            <a:r>
              <a:rPr lang="en-US" sz="1400" dirty="0" smtClean="0"/>
              <a:t>the treatment and the control groups and control for weather and traffic for each</a:t>
            </a:r>
            <a:r>
              <a:rPr lang="en-US" sz="1400" dirty="0" smtClean="0"/>
              <a:t>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961024" y="2411303"/>
            <a:ext cx="3800800" cy="2031325"/>
          </a:xfrm>
          <a:prstGeom prst="rect">
            <a:avLst/>
          </a:prstGeom>
          <a:noFill/>
          <a:ln>
            <a:solidFill>
              <a:srgbClr val="B7123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dirty="0" smtClean="0"/>
              <a:t>Positive </a:t>
            </a:r>
            <a:r>
              <a:rPr lang="fr-FR" sz="1400" dirty="0" err="1" smtClean="0"/>
              <a:t>effect</a:t>
            </a:r>
            <a:r>
              <a:rPr lang="fr-FR" sz="1400" dirty="0" smtClean="0"/>
              <a:t> (</a:t>
            </a:r>
            <a:r>
              <a:rPr lang="fr-FR" sz="1400" dirty="0" err="1" smtClean="0"/>
              <a:t>increase</a:t>
            </a:r>
            <a:r>
              <a:rPr lang="fr-FR" sz="1400" dirty="0" smtClean="0"/>
              <a:t>) in the 80KM/H zone for PM10 et NOX concentrations,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dirty="0" err="1" smtClean="0"/>
              <a:t>Negative</a:t>
            </a:r>
            <a:r>
              <a:rPr lang="fr-FR" sz="1400" dirty="0" smtClean="0"/>
              <a:t> </a:t>
            </a:r>
            <a:r>
              <a:rPr lang="fr-FR" sz="1400" dirty="0" err="1" smtClean="0"/>
              <a:t>effect</a:t>
            </a:r>
            <a:r>
              <a:rPr lang="fr-FR" sz="1400" dirty="0" smtClean="0"/>
              <a:t> (</a:t>
            </a:r>
            <a:r>
              <a:rPr lang="fr-FR" sz="1400" dirty="0" err="1" smtClean="0"/>
              <a:t>decrease</a:t>
            </a:r>
            <a:r>
              <a:rPr lang="fr-FR" sz="1400" dirty="0" smtClean="0"/>
              <a:t>) in the variable speed zone for </a:t>
            </a:r>
            <a:r>
              <a:rPr lang="fr-FR" sz="1400" dirty="0" err="1" smtClean="0"/>
              <a:t>both</a:t>
            </a:r>
            <a:r>
              <a:rPr lang="fr-FR" sz="1400" dirty="0" smtClean="0"/>
              <a:t> PM10 and NOX concentrations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dirty="0" err="1" smtClean="0"/>
              <a:t>Effect</a:t>
            </a:r>
            <a:r>
              <a:rPr lang="fr-FR" sz="1400" dirty="0" smtClean="0"/>
              <a:t> if </a:t>
            </a:r>
            <a:r>
              <a:rPr lang="fr-FR" sz="1400" dirty="0" err="1" smtClean="0"/>
              <a:t>higher</a:t>
            </a:r>
            <a:r>
              <a:rPr lang="fr-FR" sz="1400" dirty="0" smtClean="0"/>
              <a:t> for </a:t>
            </a:r>
            <a:r>
              <a:rPr lang="fr-FR" sz="1400" dirty="0" err="1" smtClean="0"/>
              <a:t>low</a:t>
            </a:r>
            <a:r>
              <a:rPr lang="fr-FR" sz="1400" dirty="0" smtClean="0"/>
              <a:t> concentration of </a:t>
            </a:r>
            <a:r>
              <a:rPr lang="fr-FR" sz="1400" dirty="0" smtClean="0"/>
              <a:t>PM10.</a:t>
            </a:r>
            <a:endParaRPr lang="fr-FR" sz="1400" dirty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400" dirty="0" smtClean="0"/>
              <a:t> No </a:t>
            </a:r>
            <a:r>
              <a:rPr lang="fr-FR" sz="1400" dirty="0" err="1" smtClean="0"/>
              <a:t>significant</a:t>
            </a:r>
            <a:r>
              <a:rPr lang="fr-FR" sz="1400" dirty="0" smtClean="0"/>
              <a:t> </a:t>
            </a:r>
            <a:r>
              <a:rPr lang="fr-FR" sz="1400" dirty="0" err="1" smtClean="0"/>
              <a:t>effect</a:t>
            </a:r>
            <a:r>
              <a:rPr lang="fr-FR" sz="1400" dirty="0" smtClean="0"/>
              <a:t> of </a:t>
            </a:r>
            <a:r>
              <a:rPr lang="fr-FR" sz="1400" dirty="0" err="1" smtClean="0"/>
              <a:t>low</a:t>
            </a:r>
            <a:r>
              <a:rPr lang="fr-FR" sz="1400" dirty="0" smtClean="0"/>
              <a:t> concentration of NOX.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14900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6164" y="11086"/>
            <a:ext cx="3872435" cy="108619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Driving bans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137" y="1212434"/>
            <a:ext cx="4557464" cy="332305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6676" y="1212434"/>
            <a:ext cx="3224461" cy="1532727"/>
          </a:xfrm>
          <a:prstGeom prst="rect">
            <a:avLst/>
          </a:prstGeom>
          <a:noFill/>
          <a:ln>
            <a:solidFill>
              <a:srgbClr val="B71234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Davies (2008) </a:t>
            </a:r>
            <a:r>
              <a:rPr lang="fr-FR" dirty="0" err="1" smtClean="0"/>
              <a:t>study</a:t>
            </a:r>
            <a:r>
              <a:rPr lang="fr-FR" dirty="0" smtClean="0"/>
              <a:t> the </a:t>
            </a:r>
            <a:r>
              <a:rPr lang="fr-FR" dirty="0" err="1" smtClean="0"/>
              <a:t>effect</a:t>
            </a:r>
            <a:r>
              <a:rPr lang="fr-FR" dirty="0" smtClean="0"/>
              <a:t> of Mexico </a:t>
            </a:r>
            <a:r>
              <a:rPr lang="fr-FR" dirty="0" err="1" smtClean="0"/>
              <a:t>driving</a:t>
            </a:r>
            <a:r>
              <a:rPr lang="fr-FR" dirty="0" smtClean="0"/>
              <a:t> bans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err="1" smtClean="0"/>
              <a:t>Regression</a:t>
            </a:r>
            <a:r>
              <a:rPr lang="fr-FR" dirty="0" smtClean="0"/>
              <a:t> </a:t>
            </a:r>
            <a:r>
              <a:rPr lang="fr-FR" dirty="0" err="1" smtClean="0"/>
              <a:t>dicontinuity</a:t>
            </a:r>
            <a:r>
              <a:rPr lang="fr-FR" dirty="0" smtClean="0"/>
              <a:t> design </a:t>
            </a:r>
            <a:r>
              <a:rPr lang="fr-FR" dirty="0" err="1" smtClean="0"/>
              <a:t>with</a:t>
            </a:r>
            <a:r>
              <a:rPr lang="fr-FR" dirty="0" smtClean="0"/>
              <a:t> high </a:t>
            </a:r>
            <a:r>
              <a:rPr lang="fr-FR" dirty="0" err="1" smtClean="0"/>
              <a:t>frequencies</a:t>
            </a:r>
            <a:r>
              <a:rPr lang="fr-FR" dirty="0" smtClean="0"/>
              <a:t> data: </a:t>
            </a:r>
          </a:p>
          <a:p>
            <a:endParaRPr lang="fr-FR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dirty="0" err="1" smtClean="0"/>
              <a:t>estimate</a:t>
            </a:r>
            <a:r>
              <a:rPr lang="fr-FR" dirty="0" smtClean="0"/>
              <a:t> </a:t>
            </a:r>
            <a:r>
              <a:rPr lang="fr-FR" dirty="0" err="1" smtClean="0"/>
              <a:t>discontinuities</a:t>
            </a:r>
            <a:r>
              <a:rPr lang="fr-FR" dirty="0" smtClean="0"/>
              <a:t> in air pollution concentration </a:t>
            </a:r>
            <a:r>
              <a:rPr lang="fr-FR" dirty="0" err="1" smtClean="0"/>
              <a:t>days</a:t>
            </a:r>
            <a:r>
              <a:rPr lang="fr-FR" dirty="0" smtClean="0"/>
              <a:t>/</a:t>
            </a:r>
            <a:r>
              <a:rPr lang="fr-FR" dirty="0" err="1" smtClean="0"/>
              <a:t>weeks</a:t>
            </a:r>
            <a:r>
              <a:rPr lang="fr-FR" dirty="0" smtClean="0"/>
              <a:t> </a:t>
            </a:r>
            <a:r>
              <a:rPr lang="fr-FR" dirty="0" err="1" smtClean="0"/>
              <a:t>around</a:t>
            </a:r>
            <a:r>
              <a:rPr lang="fr-FR" dirty="0" smtClean="0"/>
              <a:t> the date of </a:t>
            </a:r>
            <a:r>
              <a:rPr lang="fr-FR" dirty="0" err="1" smtClean="0"/>
              <a:t>implementation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6675" y="2798544"/>
            <a:ext cx="3224461" cy="632481"/>
          </a:xfrm>
          <a:prstGeom prst="rect">
            <a:avLst/>
          </a:prstGeom>
          <a:noFill/>
          <a:ln>
            <a:solidFill>
              <a:srgbClr val="B71234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dirty="0" smtClean="0"/>
              <a:t>Mixed </a:t>
            </a:r>
            <a:r>
              <a:rPr lang="fr-FR" dirty="0" err="1" smtClean="0"/>
              <a:t>evidence</a:t>
            </a:r>
            <a:r>
              <a:rPr lang="fr-FR" dirty="0" smtClean="0"/>
              <a:t> on air pollution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increasing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r>
              <a:rPr lang="fr-FR" dirty="0" smtClean="0"/>
              <a:t> in NOX concentration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6676" y="3484408"/>
            <a:ext cx="3224461" cy="812530"/>
          </a:xfrm>
          <a:prstGeom prst="rect">
            <a:avLst/>
          </a:prstGeom>
          <a:noFill/>
          <a:ln>
            <a:solidFill>
              <a:srgbClr val="B71234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 smtClean="0"/>
              <a:t>Additional</a:t>
            </a:r>
            <a:r>
              <a:rPr lang="fr-FR" dirty="0" smtClean="0"/>
              <a:t> </a:t>
            </a:r>
            <a:r>
              <a:rPr lang="fr-FR" dirty="0" err="1" smtClean="0"/>
              <a:t>result</a:t>
            </a:r>
            <a:r>
              <a:rPr lang="fr-FR" dirty="0" smtClean="0"/>
              <a:t> on </a:t>
            </a:r>
            <a:r>
              <a:rPr lang="fr-FR" dirty="0" err="1" smtClean="0"/>
              <a:t>traffic</a:t>
            </a:r>
            <a:r>
              <a:rPr lang="fr-FR" dirty="0" smtClean="0"/>
              <a:t> substitution: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dirty="0" err="1" smtClean="0"/>
              <a:t>Increase</a:t>
            </a:r>
            <a:r>
              <a:rPr lang="fr-FR" dirty="0" smtClean="0"/>
              <a:t> in taxis use in short </a:t>
            </a:r>
            <a:r>
              <a:rPr lang="fr-FR" dirty="0" err="1" smtClean="0"/>
              <a:t>term</a:t>
            </a:r>
            <a:r>
              <a:rPr lang="fr-FR" dirty="0" smtClean="0"/>
              <a:t>,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dirty="0" smtClean="0"/>
              <a:t>Second car </a:t>
            </a:r>
            <a:r>
              <a:rPr lang="fr-FR" dirty="0" err="1" smtClean="0"/>
              <a:t>purchase</a:t>
            </a:r>
            <a:r>
              <a:rPr lang="fr-FR" dirty="0" smtClean="0"/>
              <a:t> (more </a:t>
            </a:r>
            <a:r>
              <a:rPr lang="fr-FR" dirty="0" err="1" smtClean="0"/>
              <a:t>pollutant</a:t>
            </a:r>
            <a:r>
              <a:rPr lang="fr-FR" dirty="0" smtClean="0"/>
              <a:t>) in long </a:t>
            </a:r>
            <a:r>
              <a:rPr lang="fr-FR" dirty="0" err="1" smtClean="0"/>
              <a:t>term</a:t>
            </a:r>
            <a:r>
              <a:rPr lang="fr-FR" dirty="0" smtClean="0"/>
              <a:t>. 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5668879" y="3128209"/>
            <a:ext cx="0" cy="249433"/>
          </a:xfrm>
          <a:prstGeom prst="straightConnector1">
            <a:avLst/>
          </a:prstGeom>
          <a:ln w="28575">
            <a:solidFill>
              <a:srgbClr val="B7123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41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6164" y="11086"/>
            <a:ext cx="3872435" cy="108619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Low Emission Zone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066" y="1130825"/>
            <a:ext cx="2869533" cy="347184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32347" y="1146663"/>
            <a:ext cx="4499271" cy="553998"/>
          </a:xfrm>
          <a:prstGeom prst="rect">
            <a:avLst/>
          </a:prstGeom>
          <a:ln>
            <a:solidFill>
              <a:srgbClr val="B7123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500" dirty="0" smtClean="0"/>
              <a:t>Wolff (2015) </a:t>
            </a:r>
            <a:r>
              <a:rPr lang="fr-FR" sz="1500" dirty="0" err="1" smtClean="0"/>
              <a:t>studies</a:t>
            </a:r>
            <a:r>
              <a:rPr lang="fr-FR" sz="1500" dirty="0" smtClean="0"/>
              <a:t> the </a:t>
            </a:r>
            <a:r>
              <a:rPr lang="fr-FR" sz="1500" dirty="0" err="1" smtClean="0"/>
              <a:t>effect</a:t>
            </a:r>
            <a:r>
              <a:rPr lang="fr-FR" sz="1500" dirty="0" smtClean="0"/>
              <a:t> of LEZ </a:t>
            </a:r>
            <a:r>
              <a:rPr lang="fr-FR" sz="1500" dirty="0" err="1" smtClean="0"/>
              <a:t>implementation</a:t>
            </a:r>
            <a:r>
              <a:rPr lang="fr-FR" sz="1500" dirty="0" smtClean="0"/>
              <a:t> in Germany on PM10 concentrations</a:t>
            </a:r>
            <a:endParaRPr lang="fr-FR" sz="1500" dirty="0"/>
          </a:p>
        </p:txBody>
      </p:sp>
      <p:sp>
        <p:nvSpPr>
          <p:cNvPr id="5" name="ZoneTexte 4"/>
          <p:cNvSpPr txBox="1"/>
          <p:nvPr/>
        </p:nvSpPr>
        <p:spPr>
          <a:xfrm>
            <a:off x="132348" y="1796382"/>
            <a:ext cx="4499271" cy="1246495"/>
          </a:xfrm>
          <a:prstGeom prst="rect">
            <a:avLst/>
          </a:prstGeom>
          <a:noFill/>
          <a:ln>
            <a:solidFill>
              <a:srgbClr val="B71234"/>
            </a:solidFill>
          </a:ln>
        </p:spPr>
        <p:txBody>
          <a:bodyPr wrap="square" rtlCol="0">
            <a:spAutoFit/>
          </a:bodyPr>
          <a:lstStyle/>
          <a:p>
            <a:r>
              <a:rPr lang="fr-FR" sz="1500" dirty="0" err="1" smtClean="0"/>
              <a:t>Using</a:t>
            </a:r>
            <a:r>
              <a:rPr lang="fr-FR" sz="1500" dirty="0" smtClean="0"/>
              <a:t> </a:t>
            </a:r>
            <a:r>
              <a:rPr lang="fr-FR" sz="1500" dirty="0" err="1" smtClean="0"/>
              <a:t>several</a:t>
            </a:r>
            <a:r>
              <a:rPr lang="fr-FR" sz="1500" dirty="0" smtClean="0"/>
              <a:t> </a:t>
            </a:r>
            <a:r>
              <a:rPr lang="fr-FR" sz="1500" dirty="0" err="1" smtClean="0"/>
              <a:t>strategy</a:t>
            </a:r>
            <a:r>
              <a:rPr lang="fr-FR" sz="1500" dirty="0" smtClean="0"/>
              <a:t> to </a:t>
            </a:r>
            <a:r>
              <a:rPr lang="fr-FR" sz="1500" dirty="0" err="1" smtClean="0"/>
              <a:t>reconstruct</a:t>
            </a:r>
            <a:r>
              <a:rPr lang="fr-FR" sz="1500" dirty="0" smtClean="0"/>
              <a:t> the </a:t>
            </a:r>
            <a:r>
              <a:rPr lang="fr-FR" sz="1500" dirty="0" err="1" smtClean="0"/>
              <a:t>conterfactuals</a:t>
            </a:r>
            <a:r>
              <a:rPr lang="fr-FR" sz="1500" dirty="0" smtClean="0"/>
              <a:t> PM10 concentrations in </a:t>
            </a:r>
            <a:r>
              <a:rPr lang="fr-FR" sz="1500" dirty="0" err="1" smtClean="0"/>
              <a:t>treated</a:t>
            </a:r>
            <a:r>
              <a:rPr lang="fr-FR" sz="1500" dirty="0" smtClean="0"/>
              <a:t> </a:t>
            </a:r>
            <a:r>
              <a:rPr lang="fr-FR" sz="1500" dirty="0" err="1" smtClean="0"/>
              <a:t>cities</a:t>
            </a:r>
            <a:r>
              <a:rPr lang="fr-FR" sz="1500" dirty="0" smtClean="0"/>
              <a:t>: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500" dirty="0" smtClean="0"/>
              <a:t>DID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500" dirty="0" smtClean="0"/>
              <a:t>DID </a:t>
            </a:r>
            <a:r>
              <a:rPr lang="fr-FR" sz="1500" dirty="0" err="1" smtClean="0"/>
              <a:t>matching</a:t>
            </a:r>
            <a:r>
              <a:rPr lang="fr-FR" sz="1500" dirty="0" smtClean="0"/>
              <a:t> on 2005 PM10 concentrations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500" dirty="0" smtClean="0"/>
              <a:t> compares LEZ to </a:t>
            </a:r>
            <a:r>
              <a:rPr lang="fr-FR" sz="1500" dirty="0" err="1" smtClean="0"/>
              <a:t>nearest</a:t>
            </a:r>
            <a:r>
              <a:rPr lang="fr-FR" sz="1500" dirty="0" smtClean="0"/>
              <a:t> Future </a:t>
            </a:r>
            <a:r>
              <a:rPr lang="fr-FR" sz="1500" dirty="0" smtClean="0"/>
              <a:t>LEZ</a:t>
            </a:r>
            <a:endParaRPr lang="fr-FR" sz="15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132348" y="3138598"/>
            <a:ext cx="4499270" cy="1246495"/>
          </a:xfrm>
          <a:prstGeom prst="rect">
            <a:avLst/>
          </a:prstGeom>
          <a:noFill/>
          <a:ln>
            <a:solidFill>
              <a:srgbClr val="B71234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500" dirty="0" smtClean="0"/>
              <a:t>LEZ </a:t>
            </a:r>
            <a:r>
              <a:rPr lang="fr-FR" sz="1500" dirty="0" err="1" smtClean="0"/>
              <a:t>decrease</a:t>
            </a:r>
            <a:r>
              <a:rPr lang="fr-FR" sz="1500" dirty="0" smtClean="0"/>
              <a:t> PM10 concentration by 9% in </a:t>
            </a:r>
            <a:r>
              <a:rPr lang="fr-FR" sz="1500" dirty="0" err="1" smtClean="0"/>
              <a:t>average</a:t>
            </a:r>
            <a:r>
              <a:rPr lang="fr-FR" sz="1500" dirty="0" smtClean="0"/>
              <a:t>.</a:t>
            </a:r>
            <a:endParaRPr lang="fr-FR" sz="1500" dirty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500" dirty="0" smtClean="0"/>
              <a:t>No spatial </a:t>
            </a:r>
            <a:r>
              <a:rPr lang="fr-FR" sz="1500" dirty="0" err="1" smtClean="0"/>
              <a:t>spillover</a:t>
            </a:r>
            <a:r>
              <a:rPr lang="fr-FR" sz="1500" dirty="0" smtClean="0"/>
              <a:t> (</a:t>
            </a:r>
            <a:r>
              <a:rPr lang="fr-FR" sz="1500" dirty="0" err="1" smtClean="0"/>
              <a:t>traffic</a:t>
            </a:r>
            <a:r>
              <a:rPr lang="fr-FR" sz="1500" dirty="0" smtClean="0"/>
              <a:t> diversion</a:t>
            </a:r>
            <a:r>
              <a:rPr lang="fr-FR" sz="1500" dirty="0" smtClean="0"/>
              <a:t>).</a:t>
            </a:r>
            <a:endParaRPr lang="fr-FR" sz="1500" dirty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500" dirty="0" smtClean="0"/>
              <a:t>Massive </a:t>
            </a:r>
            <a:r>
              <a:rPr lang="fr-FR" sz="1500" dirty="0" err="1" smtClean="0"/>
              <a:t>effect</a:t>
            </a:r>
            <a:r>
              <a:rPr lang="fr-FR" sz="1500" dirty="0" smtClean="0"/>
              <a:t> on </a:t>
            </a:r>
            <a:r>
              <a:rPr lang="fr-FR" sz="1500" dirty="0" err="1" smtClean="0"/>
              <a:t>vehicle</a:t>
            </a:r>
            <a:r>
              <a:rPr lang="fr-FR" sz="1500" dirty="0" smtClean="0"/>
              <a:t> </a:t>
            </a:r>
            <a:r>
              <a:rPr lang="fr-FR" sz="1500" dirty="0" err="1" smtClean="0"/>
              <a:t>traffic</a:t>
            </a:r>
            <a:r>
              <a:rPr lang="fr-FR" sz="1500" dirty="0" smtClean="0"/>
              <a:t> </a:t>
            </a:r>
            <a:r>
              <a:rPr lang="fr-FR" sz="1500" dirty="0" smtClean="0"/>
              <a:t>composition.</a:t>
            </a:r>
            <a:endParaRPr lang="fr-FR" sz="1500" dirty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500" dirty="0" err="1" smtClean="0"/>
              <a:t>Heterogeneity</a:t>
            </a:r>
            <a:r>
              <a:rPr lang="fr-FR" sz="1500" dirty="0" smtClean="0"/>
              <a:t> </a:t>
            </a:r>
            <a:r>
              <a:rPr lang="fr-FR" sz="1500" dirty="0" err="1" smtClean="0"/>
              <a:t>across</a:t>
            </a:r>
            <a:r>
              <a:rPr lang="fr-FR" sz="1500" dirty="0" smtClean="0"/>
              <a:t> zones =&gt; </a:t>
            </a:r>
            <a:r>
              <a:rPr lang="fr-FR" sz="1500" dirty="0" err="1" smtClean="0"/>
              <a:t>larger</a:t>
            </a:r>
            <a:r>
              <a:rPr lang="fr-FR" sz="1500" dirty="0" smtClean="0"/>
              <a:t> LEZ </a:t>
            </a:r>
            <a:r>
              <a:rPr lang="fr-FR" sz="1500" dirty="0" err="1" smtClean="0"/>
              <a:t>having</a:t>
            </a:r>
            <a:r>
              <a:rPr lang="fr-FR" sz="1500" dirty="0" smtClean="0"/>
              <a:t> </a:t>
            </a:r>
            <a:r>
              <a:rPr lang="fr-FR" sz="1500" dirty="0" err="1" smtClean="0"/>
              <a:t>stronger</a:t>
            </a:r>
            <a:r>
              <a:rPr lang="fr-FR" sz="1500" dirty="0" smtClean="0"/>
              <a:t> </a:t>
            </a:r>
            <a:r>
              <a:rPr lang="fr-FR" sz="1500" dirty="0" smtClean="0"/>
              <a:t>impacts. </a:t>
            </a:r>
            <a:endParaRPr lang="fr-FR" sz="15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395" y="1697861"/>
            <a:ext cx="3126204" cy="232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5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6164" y="11086"/>
            <a:ext cx="3872435" cy="108619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Pollution </a:t>
            </a:r>
            <a:r>
              <a:rPr lang="en-US" sz="2400" dirty="0" smtClean="0">
                <a:solidFill>
                  <a:schemeClr val="bg1"/>
                </a:solidFill>
              </a:rPr>
              <a:t>charge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14" y="1578317"/>
            <a:ext cx="5156820" cy="104828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289" y="1524773"/>
            <a:ext cx="3765642" cy="269332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5918" y="1201608"/>
            <a:ext cx="7683416" cy="323165"/>
          </a:xfrm>
          <a:prstGeom prst="rect">
            <a:avLst/>
          </a:prstGeom>
          <a:noFill/>
          <a:ln>
            <a:solidFill>
              <a:srgbClr val="B7123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500" dirty="0" smtClean="0"/>
              <a:t>Gibson and </a:t>
            </a:r>
            <a:r>
              <a:rPr lang="fr-FR" sz="1500" dirty="0" err="1" smtClean="0"/>
              <a:t>Carnovale</a:t>
            </a:r>
            <a:r>
              <a:rPr lang="fr-FR" sz="1500" dirty="0" smtClean="0"/>
              <a:t> (2015) </a:t>
            </a:r>
            <a:r>
              <a:rPr lang="fr-FR" sz="1500" dirty="0" err="1" smtClean="0"/>
              <a:t>studies</a:t>
            </a:r>
            <a:r>
              <a:rPr lang="fr-FR" sz="1500" dirty="0" smtClean="0"/>
              <a:t> the </a:t>
            </a:r>
            <a:r>
              <a:rPr lang="fr-FR" sz="1500" dirty="0" err="1" smtClean="0"/>
              <a:t>effect</a:t>
            </a:r>
            <a:r>
              <a:rPr lang="fr-FR" sz="1500" dirty="0" smtClean="0"/>
              <a:t> of Area C on </a:t>
            </a:r>
            <a:r>
              <a:rPr lang="fr-FR" sz="1500" dirty="0" err="1" smtClean="0"/>
              <a:t>traffic</a:t>
            </a:r>
            <a:r>
              <a:rPr lang="fr-FR" sz="1500" dirty="0" smtClean="0"/>
              <a:t> and pollution</a:t>
            </a:r>
            <a:endParaRPr lang="fr-FR" sz="1500" dirty="0"/>
          </a:p>
        </p:txBody>
      </p:sp>
      <p:sp>
        <p:nvSpPr>
          <p:cNvPr id="6" name="ZoneTexte 5"/>
          <p:cNvSpPr txBox="1"/>
          <p:nvPr/>
        </p:nvSpPr>
        <p:spPr>
          <a:xfrm>
            <a:off x="85918" y="1850474"/>
            <a:ext cx="2526596" cy="1015663"/>
          </a:xfrm>
          <a:prstGeom prst="rect">
            <a:avLst/>
          </a:prstGeom>
          <a:noFill/>
          <a:ln>
            <a:solidFill>
              <a:srgbClr val="B71234"/>
            </a:solidFill>
          </a:ln>
        </p:spPr>
        <p:txBody>
          <a:bodyPr wrap="square" rtlCol="0">
            <a:spAutoFit/>
          </a:bodyPr>
          <a:lstStyle/>
          <a:p>
            <a:r>
              <a:rPr lang="fr-FR" sz="1500" dirty="0" err="1" smtClean="0"/>
              <a:t>Exploiting</a:t>
            </a:r>
            <a:r>
              <a:rPr lang="fr-FR" sz="1500" dirty="0" smtClean="0"/>
              <a:t> </a:t>
            </a:r>
            <a:r>
              <a:rPr lang="fr-FR" sz="1500" dirty="0" err="1" smtClean="0"/>
              <a:t>natural</a:t>
            </a:r>
            <a:r>
              <a:rPr lang="fr-FR" sz="1500" dirty="0" smtClean="0"/>
              <a:t> </a:t>
            </a:r>
            <a:r>
              <a:rPr lang="fr-FR" sz="1500" dirty="0" err="1" smtClean="0"/>
              <a:t>experiment</a:t>
            </a:r>
            <a:r>
              <a:rPr lang="fr-FR" sz="1500" dirty="0" smtClean="0"/>
              <a:t> </a:t>
            </a:r>
            <a:r>
              <a:rPr lang="fr-FR" sz="1500" dirty="0" err="1" smtClean="0"/>
              <a:t>created</a:t>
            </a:r>
            <a:r>
              <a:rPr lang="fr-FR" sz="1500" dirty="0" smtClean="0"/>
              <a:t> by a </a:t>
            </a:r>
            <a:r>
              <a:rPr lang="fr-FR" sz="1500" dirty="0" err="1" smtClean="0"/>
              <a:t>unanticipated</a:t>
            </a:r>
            <a:r>
              <a:rPr lang="fr-FR" sz="1500" dirty="0" smtClean="0"/>
              <a:t> court </a:t>
            </a:r>
            <a:r>
              <a:rPr lang="fr-FR" sz="1500" dirty="0" err="1" smtClean="0"/>
              <a:t>injunction</a:t>
            </a:r>
            <a:r>
              <a:rPr lang="fr-FR" sz="1500" dirty="0" smtClean="0"/>
              <a:t> to suspend Area C. </a:t>
            </a:r>
            <a:endParaRPr lang="fr-FR" sz="1500" dirty="0"/>
          </a:p>
        </p:txBody>
      </p:sp>
      <p:sp>
        <p:nvSpPr>
          <p:cNvPr id="7" name="ZoneTexte 6"/>
          <p:cNvSpPr txBox="1"/>
          <p:nvPr/>
        </p:nvSpPr>
        <p:spPr>
          <a:xfrm>
            <a:off x="85918" y="3191838"/>
            <a:ext cx="2526596" cy="1015663"/>
          </a:xfrm>
          <a:prstGeom prst="rect">
            <a:avLst/>
          </a:prstGeom>
          <a:noFill/>
          <a:ln>
            <a:solidFill>
              <a:srgbClr val="B71234"/>
            </a:solidFill>
          </a:ln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Traffic </a:t>
            </a:r>
            <a:r>
              <a:rPr lang="fr-FR" sz="1500" dirty="0" err="1" smtClean="0"/>
              <a:t>increase</a:t>
            </a:r>
            <a:r>
              <a:rPr lang="fr-FR" sz="1500" dirty="0" smtClean="0"/>
              <a:t> in the Area C </a:t>
            </a:r>
            <a:r>
              <a:rPr lang="fr-FR" sz="1500" dirty="0" err="1" smtClean="0"/>
              <a:t>during</a:t>
            </a:r>
            <a:r>
              <a:rPr lang="fr-FR" sz="1500" dirty="0" smtClean="0"/>
              <a:t> suspension </a:t>
            </a:r>
            <a:r>
              <a:rPr lang="fr-FR" sz="1500" dirty="0"/>
              <a:t>lead to an 6% </a:t>
            </a:r>
            <a:r>
              <a:rPr lang="fr-FR" sz="1500" dirty="0" err="1"/>
              <a:t>decrease</a:t>
            </a:r>
            <a:r>
              <a:rPr lang="fr-FR" sz="1500" dirty="0"/>
              <a:t> in CO and 17% </a:t>
            </a:r>
            <a:r>
              <a:rPr lang="fr-FR" sz="1500" dirty="0" err="1"/>
              <a:t>decrease</a:t>
            </a:r>
            <a:r>
              <a:rPr lang="fr-FR" sz="1500" dirty="0"/>
              <a:t> in PM10</a:t>
            </a:r>
            <a:r>
              <a:rPr lang="fr-FR" sz="1500" dirty="0" smtClean="0"/>
              <a:t>.</a:t>
            </a: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2713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6164" y="11086"/>
            <a:ext cx="3872435" cy="108619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Congestion </a:t>
            </a:r>
            <a:r>
              <a:rPr lang="en-US" sz="2400" dirty="0" smtClean="0">
                <a:solidFill>
                  <a:schemeClr val="bg1"/>
                </a:solidFill>
              </a:rPr>
              <a:t>charge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6174" y="1097280"/>
            <a:ext cx="5115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Legras and Védrine (2017) </a:t>
            </a:r>
            <a:r>
              <a:rPr lang="fr-FR" sz="1500" dirty="0" err="1" smtClean="0"/>
              <a:t>estimates</a:t>
            </a:r>
            <a:r>
              <a:rPr lang="fr-FR" sz="1500" dirty="0" smtClean="0"/>
              <a:t> the </a:t>
            </a:r>
            <a:r>
              <a:rPr lang="fr-FR" sz="1500" dirty="0" err="1" smtClean="0"/>
              <a:t>effect</a:t>
            </a:r>
            <a:r>
              <a:rPr lang="fr-FR" sz="1500" dirty="0" smtClean="0"/>
              <a:t> of London Congestion charge on air </a:t>
            </a:r>
            <a:r>
              <a:rPr lang="fr-FR" sz="1500" dirty="0" err="1" smtClean="0"/>
              <a:t>quality</a:t>
            </a:r>
            <a:endParaRPr lang="fr-FR" sz="15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1145406"/>
            <a:ext cx="2667000" cy="166878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6174" y="1615700"/>
            <a:ext cx="5115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500" dirty="0" smtClean="0"/>
              <a:t>21 km2 (1.4% of </a:t>
            </a:r>
            <a:r>
              <a:rPr lang="fr-FR" sz="1500" dirty="0" err="1" smtClean="0"/>
              <a:t>Greater</a:t>
            </a:r>
            <a:r>
              <a:rPr lang="fr-FR" sz="1500" dirty="0" smtClean="0"/>
              <a:t> London) + western extension (2007-11) of 19km2</a:t>
            </a:r>
            <a:endParaRPr lang="fr-FR" sz="15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947" y="1145406"/>
            <a:ext cx="2915652" cy="253824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6174" y="2182038"/>
            <a:ext cx="47464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500" dirty="0" err="1" smtClean="0"/>
              <a:t>Meaningful</a:t>
            </a:r>
            <a:r>
              <a:rPr lang="fr-FR" sz="1500" dirty="0" smtClean="0"/>
              <a:t> </a:t>
            </a:r>
            <a:r>
              <a:rPr lang="fr-FR" sz="1500" dirty="0" err="1" smtClean="0"/>
              <a:t>reduction</a:t>
            </a:r>
            <a:r>
              <a:rPr lang="fr-FR" sz="1500" dirty="0" smtClean="0"/>
              <a:t> of </a:t>
            </a:r>
            <a:r>
              <a:rPr lang="fr-FR" sz="1500" dirty="0" err="1" smtClean="0"/>
              <a:t>traffic</a:t>
            </a:r>
            <a:r>
              <a:rPr lang="fr-FR" sz="1500" dirty="0" smtClean="0"/>
              <a:t>, distance </a:t>
            </a:r>
            <a:r>
              <a:rPr lang="fr-FR" sz="1500" dirty="0" err="1" smtClean="0"/>
              <a:t>travelled</a:t>
            </a:r>
            <a:r>
              <a:rPr lang="fr-FR" sz="1500" dirty="0" smtClean="0"/>
              <a:t> and time </a:t>
            </a:r>
            <a:r>
              <a:rPr lang="fr-FR" sz="1500" dirty="0" err="1" smtClean="0"/>
              <a:t>lost</a:t>
            </a:r>
            <a:r>
              <a:rPr lang="fr-FR" sz="1500" dirty="0" smtClean="0"/>
              <a:t> to congestion in the zone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500" dirty="0" err="1" smtClean="0"/>
              <a:t>Substantial</a:t>
            </a:r>
            <a:r>
              <a:rPr lang="fr-FR" sz="1500" dirty="0" smtClean="0"/>
              <a:t> revenues </a:t>
            </a:r>
            <a:r>
              <a:rPr lang="fr-FR" sz="1500" dirty="0" err="1" smtClean="0"/>
              <a:t>raised</a:t>
            </a:r>
            <a:r>
              <a:rPr lang="fr-FR" sz="1500" dirty="0" smtClean="0"/>
              <a:t> (140m/y. £) to </a:t>
            </a:r>
            <a:r>
              <a:rPr lang="fr-FR" sz="1500" dirty="0" err="1" smtClean="0"/>
              <a:t>invest</a:t>
            </a:r>
            <a:r>
              <a:rPr lang="fr-FR" sz="1500" dirty="0" smtClean="0"/>
              <a:t> in public transport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6174" y="1651278"/>
            <a:ext cx="48667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err="1" smtClean="0"/>
              <a:t>We</a:t>
            </a:r>
            <a:r>
              <a:rPr lang="fr-FR" sz="1500" dirty="0" smtClean="0"/>
              <a:t> </a:t>
            </a:r>
            <a:r>
              <a:rPr lang="fr-FR" sz="1500" dirty="0" err="1" smtClean="0"/>
              <a:t>construct</a:t>
            </a:r>
            <a:r>
              <a:rPr lang="fr-FR" sz="1500" dirty="0" smtClean="0"/>
              <a:t> a </a:t>
            </a:r>
            <a:r>
              <a:rPr lang="fr-FR" sz="1500" dirty="0" err="1" smtClean="0"/>
              <a:t>specific</a:t>
            </a:r>
            <a:r>
              <a:rPr lang="fr-FR" sz="1500" dirty="0" smtClean="0"/>
              <a:t> </a:t>
            </a:r>
            <a:r>
              <a:rPr lang="fr-FR" sz="1500" dirty="0" err="1" smtClean="0"/>
              <a:t>counterfactual</a:t>
            </a:r>
            <a:r>
              <a:rPr lang="fr-FR" sz="1500" dirty="0" smtClean="0"/>
              <a:t> for </a:t>
            </a:r>
            <a:r>
              <a:rPr lang="fr-FR" sz="1500" dirty="0" err="1" smtClean="0"/>
              <a:t>each</a:t>
            </a:r>
            <a:r>
              <a:rPr lang="fr-FR" sz="1500" dirty="0" smtClean="0"/>
              <a:t> monitoring station </a:t>
            </a:r>
            <a:r>
              <a:rPr lang="fr-FR" sz="1500" dirty="0" err="1" smtClean="0"/>
              <a:t>inside</a:t>
            </a:r>
            <a:r>
              <a:rPr lang="fr-FR" sz="1500" dirty="0" smtClean="0"/>
              <a:t> the zone and for </a:t>
            </a:r>
            <a:r>
              <a:rPr lang="fr-FR" sz="1500" dirty="0" err="1" smtClean="0"/>
              <a:t>several</a:t>
            </a:r>
            <a:r>
              <a:rPr lang="fr-FR" sz="1500" dirty="0"/>
              <a:t> </a:t>
            </a:r>
            <a:r>
              <a:rPr lang="fr-FR" sz="1500" dirty="0" err="1" smtClean="0"/>
              <a:t>pollutants</a:t>
            </a:r>
            <a:r>
              <a:rPr lang="fr-FR" sz="1500" dirty="0" smtClean="0"/>
              <a:t>, </a:t>
            </a:r>
            <a:r>
              <a:rPr lang="fr-FR" sz="1500" dirty="0" err="1" smtClean="0"/>
              <a:t>using</a:t>
            </a:r>
            <a:r>
              <a:rPr lang="fr-FR" sz="1500" dirty="0" smtClean="0"/>
              <a:t> </a:t>
            </a:r>
            <a:r>
              <a:rPr lang="fr-FR" sz="1500" dirty="0" err="1" smtClean="0"/>
              <a:t>synthetic</a:t>
            </a:r>
            <a:r>
              <a:rPr lang="fr-FR" sz="1500" dirty="0" smtClean="0"/>
              <a:t> control: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500" dirty="0" err="1" smtClean="0"/>
              <a:t>Synthetic</a:t>
            </a:r>
            <a:r>
              <a:rPr lang="fr-FR" sz="1500" dirty="0" smtClean="0"/>
              <a:t> control station </a:t>
            </a:r>
            <a:r>
              <a:rPr lang="fr-FR" sz="1500" dirty="0" err="1" smtClean="0"/>
              <a:t>estimated</a:t>
            </a:r>
            <a:r>
              <a:rPr lang="fr-FR" sz="1500" dirty="0" smtClean="0"/>
              <a:t> as the </a:t>
            </a:r>
            <a:r>
              <a:rPr lang="fr-FR" sz="1500" dirty="0" err="1" smtClean="0"/>
              <a:t>weighted</a:t>
            </a:r>
            <a:r>
              <a:rPr lang="fr-FR" sz="1500" dirty="0" smtClean="0"/>
              <a:t> </a:t>
            </a:r>
            <a:r>
              <a:rPr lang="fr-FR" sz="1500" dirty="0" err="1" smtClean="0"/>
              <a:t>average</a:t>
            </a:r>
            <a:r>
              <a:rPr lang="fr-FR" sz="1500" dirty="0" smtClean="0"/>
              <a:t> of control stations </a:t>
            </a:r>
            <a:r>
              <a:rPr lang="fr-FR" sz="1500" dirty="0" err="1" smtClean="0"/>
              <a:t>that</a:t>
            </a:r>
            <a:r>
              <a:rPr lang="fr-FR" sz="1500" dirty="0" smtClean="0"/>
              <a:t> </a:t>
            </a:r>
            <a:r>
              <a:rPr lang="fr-FR" sz="1500" dirty="0" err="1" smtClean="0"/>
              <a:t>mimics</a:t>
            </a:r>
            <a:r>
              <a:rPr lang="fr-FR" sz="1500" dirty="0" smtClean="0"/>
              <a:t> as </a:t>
            </a:r>
            <a:r>
              <a:rPr lang="fr-FR" sz="1500" dirty="0" err="1" smtClean="0"/>
              <a:t>closely</a:t>
            </a:r>
            <a:r>
              <a:rPr lang="fr-FR" sz="1500" dirty="0" smtClean="0"/>
              <a:t> as possible air pollution at the </a:t>
            </a:r>
            <a:r>
              <a:rPr lang="fr-FR" sz="1500" dirty="0" err="1" smtClean="0"/>
              <a:t>treated</a:t>
            </a:r>
            <a:r>
              <a:rPr lang="fr-FR" sz="1500" dirty="0" smtClean="0"/>
              <a:t> </a:t>
            </a:r>
            <a:r>
              <a:rPr lang="fr-FR" sz="1500" dirty="0" err="1" smtClean="0"/>
              <a:t>before</a:t>
            </a:r>
            <a:r>
              <a:rPr lang="fr-FR" sz="1500" dirty="0" smtClean="0"/>
              <a:t> LCC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500" dirty="0" smtClean="0"/>
              <a:t>Long </a:t>
            </a:r>
            <a:r>
              <a:rPr lang="fr-FR" sz="1500" dirty="0" err="1" smtClean="0"/>
              <a:t>term</a:t>
            </a:r>
            <a:r>
              <a:rPr lang="fr-FR" sz="1500" dirty="0" smtClean="0"/>
              <a:t> </a:t>
            </a:r>
            <a:r>
              <a:rPr lang="fr-FR" sz="1500" dirty="0" err="1" smtClean="0"/>
              <a:t>effects</a:t>
            </a:r>
            <a:endParaRPr lang="fr-FR" sz="15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500" dirty="0" smtClean="0"/>
              <a:t>Control for </a:t>
            </a:r>
            <a:r>
              <a:rPr lang="fr-FR" sz="1500" dirty="0" err="1" smtClean="0"/>
              <a:t>weather</a:t>
            </a:r>
            <a:r>
              <a:rPr lang="fr-FR" sz="1500" dirty="0" smtClean="0"/>
              <a:t> and </a:t>
            </a:r>
            <a:r>
              <a:rPr lang="fr-FR" sz="1500" dirty="0" err="1" smtClean="0"/>
              <a:t>socio-economic</a:t>
            </a:r>
            <a:r>
              <a:rPr lang="fr-FR" sz="1500" dirty="0" smtClean="0"/>
              <a:t> variations</a:t>
            </a:r>
            <a:endParaRPr lang="fr-FR" sz="15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135571"/>
            <a:ext cx="3650285" cy="254808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0284" y="1135571"/>
            <a:ext cx="3944936" cy="273820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814" y="1465233"/>
            <a:ext cx="6260626" cy="245666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7036" y="1331766"/>
            <a:ext cx="4874006" cy="266599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638" y="1951387"/>
            <a:ext cx="3832762" cy="258410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4516" y="1899075"/>
            <a:ext cx="3843181" cy="2636413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25116" y="1255560"/>
            <a:ext cx="74845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 smtClean="0"/>
              <a:t>The NO2/NOX ratio </a:t>
            </a:r>
            <a:r>
              <a:rPr lang="fr-FR" sz="1500" b="1" dirty="0" err="1" smtClean="0"/>
              <a:t>paradox</a:t>
            </a:r>
            <a:endParaRPr lang="fr-FR" sz="1500" b="1" dirty="0" smtClean="0"/>
          </a:p>
          <a:p>
            <a:r>
              <a:rPr lang="fr-FR" sz="1500" dirty="0" smtClean="0"/>
              <a:t>A « </a:t>
            </a:r>
            <a:r>
              <a:rPr lang="fr-FR" sz="1500" i="1" dirty="0" smtClean="0"/>
              <a:t>Porsche Cayenne </a:t>
            </a:r>
            <a:r>
              <a:rPr lang="fr-FR" sz="1500" i="1" dirty="0" err="1" smtClean="0"/>
              <a:t>effect</a:t>
            </a:r>
            <a:r>
              <a:rPr lang="fr-FR" sz="1500" dirty="0" smtClean="0"/>
              <a:t> » (new diesel </a:t>
            </a:r>
            <a:r>
              <a:rPr lang="fr-FR" sz="1500" dirty="0" err="1" smtClean="0"/>
              <a:t>technology</a:t>
            </a:r>
            <a:r>
              <a:rPr lang="fr-FR" sz="1500" dirty="0" smtClean="0"/>
              <a:t> </a:t>
            </a:r>
            <a:r>
              <a:rPr lang="fr-FR" sz="1500" dirty="0" err="1" smtClean="0"/>
              <a:t>doesn’t</a:t>
            </a:r>
            <a:r>
              <a:rPr lang="fr-FR" sz="1500" dirty="0" smtClean="0"/>
              <a:t> </a:t>
            </a:r>
            <a:r>
              <a:rPr lang="fr-FR" sz="1500" dirty="0" err="1" smtClean="0"/>
              <a:t>work</a:t>
            </a:r>
            <a:r>
              <a:rPr lang="fr-FR" sz="1500" dirty="0" smtClean="0"/>
              <a:t> </a:t>
            </a:r>
            <a:r>
              <a:rPr lang="fr-FR" sz="1500" dirty="0" err="1" smtClean="0"/>
              <a:t>well</a:t>
            </a:r>
            <a:r>
              <a:rPr lang="fr-FR" sz="1500" dirty="0" smtClean="0"/>
              <a:t> at </a:t>
            </a:r>
            <a:r>
              <a:rPr lang="fr-FR" sz="1500" dirty="0" err="1" smtClean="0"/>
              <a:t>low</a:t>
            </a:r>
            <a:r>
              <a:rPr lang="fr-FR" sz="1500" dirty="0" smtClean="0"/>
              <a:t> speed) </a:t>
            </a: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90588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2"/>
      <p:bldP spid="8" grpId="0"/>
      <p:bldP spid="8" grpId="2"/>
      <p:bldP spid="9" grpId="0"/>
      <p:bldP spid="9" grpId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8126" y="1173079"/>
            <a:ext cx="7682163" cy="1888209"/>
          </a:xfrm>
          <a:prstGeom prst="rect">
            <a:avLst/>
          </a:prstGeom>
          <a:ln>
            <a:solidFill>
              <a:srgbClr val="B7123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500" dirty="0" smtClean="0"/>
              <a:t> </a:t>
            </a:r>
            <a:r>
              <a:rPr lang="fr-FR" sz="1500" dirty="0" err="1" smtClean="0"/>
              <a:t>Some</a:t>
            </a:r>
            <a:r>
              <a:rPr lang="fr-FR" sz="1500" dirty="0" smtClean="0"/>
              <a:t> </a:t>
            </a:r>
            <a:r>
              <a:rPr lang="fr-FR" sz="1500" dirty="0" err="1" smtClean="0"/>
              <a:t>promizing</a:t>
            </a:r>
            <a:r>
              <a:rPr lang="fr-FR" sz="1500" dirty="0" smtClean="0"/>
              <a:t> </a:t>
            </a:r>
            <a:r>
              <a:rPr lang="fr-FR" sz="1500" dirty="0" err="1" smtClean="0"/>
              <a:t>results</a:t>
            </a:r>
            <a:r>
              <a:rPr lang="fr-FR" sz="1500" dirty="0" smtClean="0"/>
              <a:t> of LEZ and Congestion charge zones to </a:t>
            </a:r>
            <a:r>
              <a:rPr lang="fr-FR" sz="1500" dirty="0" err="1" smtClean="0"/>
              <a:t>reduce</a:t>
            </a:r>
            <a:r>
              <a:rPr lang="fr-FR" sz="1500" dirty="0" smtClean="0"/>
              <a:t> PM10 pollution,</a:t>
            </a:r>
          </a:p>
          <a:p>
            <a:pPr marL="468630" lvl="1" indent="-171450">
              <a:buFont typeface="Wingdings" panose="05000000000000000000" pitchFamily="2" charset="2"/>
              <a:buChar char="q"/>
            </a:pPr>
            <a:r>
              <a:rPr lang="fr-FR" sz="1500" dirty="0" smtClean="0"/>
              <a:t> Congestion charge revenue have a </a:t>
            </a:r>
            <a:r>
              <a:rPr lang="fr-FR" sz="1500" dirty="0" err="1" smtClean="0"/>
              <a:t>beneficial</a:t>
            </a:r>
            <a:r>
              <a:rPr lang="fr-FR" sz="1500" dirty="0" smtClean="0"/>
              <a:t> impact on public transport </a:t>
            </a:r>
            <a:r>
              <a:rPr lang="fr-FR" sz="1500" dirty="0" err="1" smtClean="0"/>
              <a:t>investment</a:t>
            </a:r>
            <a:r>
              <a:rPr lang="fr-FR" sz="1500" dirty="0" smtClean="0"/>
              <a:t>,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500" dirty="0" smtClean="0"/>
              <a:t> Cautions </a:t>
            </a:r>
            <a:r>
              <a:rPr lang="fr-FR" sz="1500" dirty="0" err="1" smtClean="0"/>
              <a:t>with</a:t>
            </a:r>
            <a:r>
              <a:rPr lang="fr-FR" sz="1500" dirty="0" smtClean="0"/>
              <a:t> permanent </a:t>
            </a:r>
            <a:r>
              <a:rPr lang="fr-FR" sz="1500" dirty="0" err="1" smtClean="0"/>
              <a:t>driving</a:t>
            </a:r>
            <a:r>
              <a:rPr lang="fr-FR" sz="1500" dirty="0" smtClean="0"/>
              <a:t> bans, but </a:t>
            </a:r>
            <a:r>
              <a:rPr lang="fr-FR" sz="1500" dirty="0" err="1" smtClean="0"/>
              <a:t>temporary</a:t>
            </a:r>
            <a:r>
              <a:rPr lang="fr-FR" sz="1500" dirty="0" smtClean="0"/>
              <a:t> </a:t>
            </a:r>
            <a:r>
              <a:rPr lang="fr-FR" sz="1500" dirty="0" err="1" smtClean="0"/>
              <a:t>implementation</a:t>
            </a:r>
            <a:r>
              <a:rPr lang="fr-FR" sz="1500" dirty="0" smtClean="0"/>
              <a:t> </a:t>
            </a:r>
            <a:r>
              <a:rPr lang="fr-FR" sz="1500" dirty="0" err="1" smtClean="0"/>
              <a:t>can</a:t>
            </a:r>
            <a:r>
              <a:rPr lang="fr-FR" sz="1500" dirty="0" smtClean="0"/>
              <a:t> </a:t>
            </a:r>
            <a:r>
              <a:rPr lang="fr-FR" sz="1500" dirty="0" err="1" smtClean="0"/>
              <a:t>be</a:t>
            </a:r>
            <a:r>
              <a:rPr lang="fr-FR" sz="1500" dirty="0" smtClean="0"/>
              <a:t> effective (</a:t>
            </a:r>
            <a:r>
              <a:rPr lang="fr-FR" sz="1500" dirty="0" err="1" smtClean="0"/>
              <a:t>e.g</a:t>
            </a:r>
            <a:r>
              <a:rPr lang="fr-FR" sz="1500" dirty="0" smtClean="0"/>
              <a:t>. Beijing 2008),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500" dirty="0" smtClean="0"/>
              <a:t> Policy </a:t>
            </a:r>
            <a:r>
              <a:rPr lang="fr-FR" sz="1500" dirty="0" err="1" smtClean="0"/>
              <a:t>comparisons</a:t>
            </a:r>
            <a:r>
              <a:rPr lang="fr-FR" sz="1500" dirty="0" smtClean="0"/>
              <a:t> are </a:t>
            </a:r>
            <a:r>
              <a:rPr lang="fr-FR" sz="1500" dirty="0" err="1" smtClean="0"/>
              <a:t>difficult</a:t>
            </a:r>
            <a:r>
              <a:rPr lang="fr-FR" sz="1500" dirty="0" smtClean="0"/>
              <a:t> (~case </a:t>
            </a:r>
            <a:r>
              <a:rPr lang="fr-FR" sz="1500" dirty="0" err="1" smtClean="0"/>
              <a:t>studies</a:t>
            </a:r>
            <a:r>
              <a:rPr lang="fr-FR" sz="1500" dirty="0" smtClean="0"/>
              <a:t>, </a:t>
            </a:r>
            <a:r>
              <a:rPr lang="fr-FR" sz="1500" dirty="0" err="1" smtClean="0"/>
              <a:t>different</a:t>
            </a:r>
            <a:r>
              <a:rPr lang="fr-FR" sz="1500" dirty="0" smtClean="0"/>
              <a:t> </a:t>
            </a:r>
            <a:r>
              <a:rPr lang="fr-FR" sz="1500" dirty="0" err="1" smtClean="0"/>
              <a:t>contexts</a:t>
            </a:r>
            <a:r>
              <a:rPr lang="fr-FR" sz="1500" dirty="0" smtClean="0"/>
              <a:t>), </a:t>
            </a:r>
          </a:p>
          <a:p>
            <a:pPr marL="468630" lvl="1" indent="-171450">
              <a:buFont typeface="Wingdings" panose="05000000000000000000" pitchFamily="2" charset="2"/>
              <a:buChar char="q"/>
            </a:pPr>
            <a:r>
              <a:rPr lang="fr-FR" sz="1500" dirty="0"/>
              <a:t> </a:t>
            </a:r>
            <a:r>
              <a:rPr lang="fr-FR" sz="1500" dirty="0" err="1" smtClean="0"/>
              <a:t>we</a:t>
            </a:r>
            <a:r>
              <a:rPr lang="fr-FR" sz="1500" dirty="0" smtClean="0"/>
              <a:t> </a:t>
            </a:r>
            <a:r>
              <a:rPr lang="fr-FR" sz="1500" dirty="0" err="1" smtClean="0"/>
              <a:t>need</a:t>
            </a:r>
            <a:r>
              <a:rPr lang="fr-FR" sz="1500" dirty="0" smtClean="0"/>
              <a:t> more </a:t>
            </a:r>
            <a:r>
              <a:rPr lang="en-US" sz="1500" dirty="0" smtClean="0"/>
              <a:t> </a:t>
            </a:r>
            <a:r>
              <a:rPr lang="en-US" sz="1500" dirty="0"/>
              <a:t>studies of related </a:t>
            </a:r>
            <a:r>
              <a:rPr lang="en-US" sz="1500" dirty="0" smtClean="0"/>
              <a:t>policies in same contexts (Europe) are to </a:t>
            </a:r>
            <a:r>
              <a:rPr lang="en-US" sz="1500" dirty="0"/>
              <a:t>inform this public policy debate better and </a:t>
            </a:r>
            <a:r>
              <a:rPr lang="en-US" sz="1500" dirty="0" smtClean="0"/>
              <a:t>to evaluate </a:t>
            </a:r>
            <a:r>
              <a:rPr lang="en-US" sz="1500" dirty="0"/>
              <a:t>the relative </a:t>
            </a:r>
            <a:r>
              <a:rPr lang="en-US" sz="1500" dirty="0" smtClean="0"/>
              <a:t>efficiencies </a:t>
            </a:r>
            <a:r>
              <a:rPr lang="en-US" sz="1500" dirty="0"/>
              <a:t>of competing policies.</a:t>
            </a:r>
            <a:endParaRPr lang="fr-FR" sz="1500" dirty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8125" y="3251496"/>
            <a:ext cx="7682163" cy="1015663"/>
          </a:xfrm>
          <a:prstGeom prst="rect">
            <a:avLst/>
          </a:prstGeom>
          <a:ln>
            <a:solidFill>
              <a:srgbClr val="B7123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500" b="1" dirty="0"/>
              <a:t>Policy </a:t>
            </a:r>
            <a:r>
              <a:rPr lang="fr-FR" sz="1500" b="1" dirty="0" err="1"/>
              <a:t>makers</a:t>
            </a:r>
            <a:r>
              <a:rPr lang="fr-FR" sz="1500" b="1" dirty="0"/>
              <a:t> are the key </a:t>
            </a:r>
            <a:r>
              <a:rPr lang="fr-FR" sz="1500" b="1" dirty="0" err="1" smtClean="0"/>
              <a:t>players</a:t>
            </a:r>
            <a:r>
              <a:rPr lang="fr-FR" sz="1500" b="1" dirty="0" smtClean="0"/>
              <a:t> </a:t>
            </a:r>
            <a:r>
              <a:rPr lang="fr-FR" sz="1500" b="1" dirty="0"/>
              <a:t>to </a:t>
            </a:r>
            <a:r>
              <a:rPr lang="fr-FR" sz="1500" b="1" dirty="0" err="1"/>
              <a:t>improve</a:t>
            </a:r>
            <a:r>
              <a:rPr lang="fr-FR" sz="1500" b="1" dirty="0"/>
              <a:t> </a:t>
            </a:r>
            <a:r>
              <a:rPr lang="fr-FR" sz="1500" b="1" dirty="0" err="1"/>
              <a:t>policy</a:t>
            </a:r>
            <a:r>
              <a:rPr lang="fr-FR" sz="1500" b="1" dirty="0"/>
              <a:t> </a:t>
            </a:r>
            <a:r>
              <a:rPr lang="fr-FR" sz="1500" b="1" dirty="0" err="1" smtClean="0"/>
              <a:t>evaluation</a:t>
            </a:r>
            <a:endParaRPr lang="fr-FR" sz="1500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500" dirty="0" err="1" smtClean="0"/>
              <a:t>Think</a:t>
            </a:r>
            <a:r>
              <a:rPr lang="fr-FR" sz="1500" dirty="0" smtClean="0"/>
              <a:t> ex-post </a:t>
            </a:r>
            <a:r>
              <a:rPr lang="fr-FR" sz="1500" dirty="0" err="1" smtClean="0"/>
              <a:t>evalutions</a:t>
            </a:r>
            <a:r>
              <a:rPr lang="fr-FR" sz="1500" dirty="0" smtClean="0"/>
              <a:t> </a:t>
            </a:r>
            <a:r>
              <a:rPr lang="fr-FR" sz="1500" dirty="0" err="1" smtClean="0"/>
              <a:t>needs</a:t>
            </a:r>
            <a:r>
              <a:rPr lang="fr-FR" sz="1500" dirty="0" smtClean="0"/>
              <a:t> (</a:t>
            </a:r>
            <a:r>
              <a:rPr lang="fr-FR" sz="1500" dirty="0" err="1" smtClean="0"/>
              <a:t>e.g</a:t>
            </a:r>
            <a:r>
              <a:rPr lang="fr-FR" sz="1500" dirty="0" smtClean="0"/>
              <a:t>. data collection),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500" dirty="0" smtClean="0"/>
              <a:t>or use </a:t>
            </a:r>
            <a:r>
              <a:rPr lang="fr-FR" sz="1500" dirty="0" err="1" smtClean="0"/>
              <a:t>random</a:t>
            </a:r>
            <a:r>
              <a:rPr lang="fr-FR" sz="1500" dirty="0" smtClean="0"/>
              <a:t> </a:t>
            </a:r>
            <a:r>
              <a:rPr lang="fr-FR" sz="1500" dirty="0" err="1" smtClean="0"/>
              <a:t>experimentation</a:t>
            </a:r>
            <a:r>
              <a:rPr lang="fr-FR" sz="1500" dirty="0" smtClean="0"/>
              <a:t> at </a:t>
            </a:r>
            <a:r>
              <a:rPr lang="fr-FR" sz="1500" dirty="0" err="1" smtClean="0"/>
              <a:t>early</a:t>
            </a:r>
            <a:r>
              <a:rPr lang="fr-FR" sz="1500" dirty="0" smtClean="0"/>
              <a:t> stages of </a:t>
            </a:r>
            <a:r>
              <a:rPr lang="fr-FR" sz="1500" dirty="0" err="1" smtClean="0"/>
              <a:t>these</a:t>
            </a:r>
            <a:r>
              <a:rPr lang="fr-FR" sz="1500" dirty="0" smtClean="0"/>
              <a:t> </a:t>
            </a:r>
            <a:r>
              <a:rPr lang="fr-FR" sz="1500" dirty="0" err="1" smtClean="0"/>
              <a:t>policy</a:t>
            </a:r>
            <a:r>
              <a:rPr lang="fr-FR" sz="1500" dirty="0" smtClean="0"/>
              <a:t> </a:t>
            </a:r>
            <a:r>
              <a:rPr lang="fr-FR" sz="1500" dirty="0" err="1" smtClean="0"/>
              <a:t>project</a:t>
            </a:r>
            <a:endParaRPr lang="fr-FR" sz="1500" dirty="0" smtClean="0"/>
          </a:p>
          <a:p>
            <a:r>
              <a:rPr lang="fr-FR" sz="1500" dirty="0" smtClean="0"/>
              <a:t>	</a:t>
            </a:r>
            <a:r>
              <a:rPr lang="fr-FR" sz="1500" b="1" dirty="0" smtClean="0"/>
              <a:t>Interactions </a:t>
            </a:r>
            <a:r>
              <a:rPr lang="fr-FR" sz="1500" b="1" dirty="0" err="1" smtClean="0"/>
              <a:t>between</a:t>
            </a:r>
            <a:r>
              <a:rPr lang="fr-FR" sz="1500" b="1" dirty="0" smtClean="0"/>
              <a:t> </a:t>
            </a:r>
            <a:r>
              <a:rPr lang="fr-FR" sz="1500" b="1" dirty="0" err="1" smtClean="0"/>
              <a:t>policy</a:t>
            </a:r>
            <a:r>
              <a:rPr lang="fr-FR" sz="1500" b="1" dirty="0" smtClean="0"/>
              <a:t> markers and </a:t>
            </a:r>
            <a:r>
              <a:rPr lang="fr-FR" sz="1500" b="1" dirty="0" err="1" smtClean="0"/>
              <a:t>researchers</a:t>
            </a:r>
            <a:r>
              <a:rPr lang="fr-FR" sz="1500" b="1" dirty="0" smtClean="0"/>
              <a:t> are crucial. </a:t>
            </a:r>
          </a:p>
        </p:txBody>
      </p:sp>
      <p:sp>
        <p:nvSpPr>
          <p:cNvPr id="4" name="Flèche droite 3"/>
          <p:cNvSpPr/>
          <p:nvPr/>
        </p:nvSpPr>
        <p:spPr>
          <a:xfrm>
            <a:off x="270710" y="3983362"/>
            <a:ext cx="433137" cy="215660"/>
          </a:xfrm>
          <a:prstGeom prst="rightArrow">
            <a:avLst/>
          </a:prstGeom>
          <a:solidFill>
            <a:srgbClr val="B71234"/>
          </a:solidFill>
          <a:ln>
            <a:solidFill>
              <a:srgbClr val="B71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976164" y="11086"/>
            <a:ext cx="3872435" cy="108619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1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20876</TotalTime>
  <Words>948</Words>
  <Application>Microsoft Office PowerPoint</Application>
  <PresentationFormat>Personnalisé</PresentationFormat>
  <Paragraphs>101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Verdana Gras</vt:lpstr>
      <vt:lpstr>Wingdings</vt:lpstr>
      <vt:lpstr>1_Conception personnalisée</vt:lpstr>
      <vt:lpstr> </vt:lpstr>
      <vt:lpstr>Why regulate traffic related pollution? </vt:lpstr>
      <vt:lpstr>How to regulate traffic related pollution?</vt:lpstr>
      <vt:lpstr>Speed limit restrictions</vt:lpstr>
      <vt:lpstr>Driving bans </vt:lpstr>
      <vt:lpstr>Low Emission Zone</vt:lpstr>
      <vt:lpstr> Pollution charge</vt:lpstr>
      <vt:lpstr> Congestion charge</vt:lpstr>
      <vt:lpstr>Conclusion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livedrine</cp:lastModifiedBy>
  <cp:revision>77</cp:revision>
  <dcterms:created xsi:type="dcterms:W3CDTF">2016-10-04T10:50:04Z</dcterms:created>
  <dcterms:modified xsi:type="dcterms:W3CDTF">2017-10-07T17:08:44Z</dcterms:modified>
</cp:coreProperties>
</file>